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notesMasterIdLst>
    <p:notesMasterId r:id="rId20"/>
  </p:notesMasterIdLst>
  <p:sldIdLst>
    <p:sldId id="297" r:id="rId2"/>
    <p:sldId id="276" r:id="rId3"/>
    <p:sldId id="280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06" userDrawn="1">
          <p15:clr>
            <a:srgbClr val="A4A3A4"/>
          </p15:clr>
        </p15:guide>
        <p15:guide id="2" orient="horz" pos="143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pos="1776" userDrawn="1">
          <p15:clr>
            <a:srgbClr val="A4A3A4"/>
          </p15:clr>
        </p15:guide>
        <p15:guide id="6" orient="horz" pos="3271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pos="574" userDrawn="1">
          <p15:clr>
            <a:srgbClr val="A4A3A4"/>
          </p15:clr>
        </p15:guide>
        <p15:guide id="10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8B39"/>
    <a:srgbClr val="1D2419"/>
    <a:srgbClr val="AFE698"/>
    <a:srgbClr val="638156"/>
    <a:srgbClr val="7EA56D"/>
    <a:srgbClr val="769B67"/>
    <a:srgbClr val="85AD72"/>
    <a:srgbClr val="141812"/>
    <a:srgbClr val="82AA70"/>
    <a:srgbClr val="FDC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2817" autoAdjust="0"/>
  </p:normalViewPr>
  <p:slideViewPr>
    <p:cSldViewPr snapToGrid="0">
      <p:cViewPr varScale="1">
        <p:scale>
          <a:sx n="83" d="100"/>
          <a:sy n="83" d="100"/>
        </p:scale>
        <p:origin x="749" y="67"/>
      </p:cViewPr>
      <p:guideLst>
        <p:guide pos="7106"/>
        <p:guide orient="horz" pos="1434"/>
        <p:guide orient="horz" pos="1094"/>
        <p:guide orient="horz" pos="981"/>
        <p:guide pos="1776"/>
        <p:guide orient="horz" pos="3271"/>
        <p:guide pos="3840"/>
        <p:guide orient="horz" pos="2160"/>
        <p:guide pos="574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FA459-522E-42AE-A616-ABD6AF150209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8ACB-3858-4817-ACC6-0E3AE050C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7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6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9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86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74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06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18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14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53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45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1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9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22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7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6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38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91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1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6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875232" y="-37518"/>
            <a:ext cx="6321133" cy="6857999"/>
          </a:xfrm>
          <a:custGeom>
            <a:avLst/>
            <a:gdLst>
              <a:gd name="connsiteX0" fmla="*/ 4649331 w 6321133"/>
              <a:gd name="connsiteY0" fmla="*/ 6445668 h 6857999"/>
              <a:gd name="connsiteX1" fmla="*/ 4988036 w 6321133"/>
              <a:gd name="connsiteY1" fmla="*/ 6499368 h 6857999"/>
              <a:gd name="connsiteX2" fmla="*/ 5389065 w 6321133"/>
              <a:gd name="connsiteY2" fmla="*/ 6806074 h 6857999"/>
              <a:gd name="connsiteX3" fmla="*/ 5419108 w 6321133"/>
              <a:gd name="connsiteY3" fmla="*/ 6857999 h 6857999"/>
              <a:gd name="connsiteX4" fmla="*/ 3952075 w 6321133"/>
              <a:gd name="connsiteY4" fmla="*/ 6857998 h 6857999"/>
              <a:gd name="connsiteX5" fmla="*/ 4003365 w 6321133"/>
              <a:gd name="connsiteY5" fmla="*/ 6780217 h 6857999"/>
              <a:gd name="connsiteX6" fmla="*/ 4649331 w 6321133"/>
              <a:gd name="connsiteY6" fmla="*/ 6445668 h 6857999"/>
              <a:gd name="connsiteX7" fmla="*/ 3488663 w 6321133"/>
              <a:gd name="connsiteY7" fmla="*/ 4183998 h 6857999"/>
              <a:gd name="connsiteX8" fmla="*/ 3827367 w 6321133"/>
              <a:gd name="connsiteY8" fmla="*/ 4237696 h 6857999"/>
              <a:gd name="connsiteX9" fmla="*/ 4335334 w 6321133"/>
              <a:gd name="connsiteY9" fmla="*/ 5348362 h 6857999"/>
              <a:gd name="connsiteX10" fmla="*/ 3773218 w 6321133"/>
              <a:gd name="connsiteY10" fmla="*/ 6857999 h 6857999"/>
              <a:gd name="connsiteX11" fmla="*/ 1973263 w 6321133"/>
              <a:gd name="connsiteY11" fmla="*/ 6857999 h 6857999"/>
              <a:gd name="connsiteX12" fmla="*/ 1973288 w 6321133"/>
              <a:gd name="connsiteY12" fmla="*/ 6853464 h 6857999"/>
              <a:gd name="connsiteX13" fmla="*/ 2026515 w 6321133"/>
              <a:gd name="connsiteY13" fmla="*/ 6599250 h 6857999"/>
              <a:gd name="connsiteX14" fmla="*/ 2716701 w 6321133"/>
              <a:gd name="connsiteY14" fmla="*/ 4745661 h 6857999"/>
              <a:gd name="connsiteX15" fmla="*/ 3488663 w 6321133"/>
              <a:gd name="connsiteY15" fmla="*/ 4183998 h 6857999"/>
              <a:gd name="connsiteX16" fmla="*/ 5881320 w 6321133"/>
              <a:gd name="connsiteY16" fmla="*/ 3136994 h 6857999"/>
              <a:gd name="connsiteX17" fmla="*/ 6220024 w 6321133"/>
              <a:gd name="connsiteY17" fmla="*/ 3190692 h 6857999"/>
              <a:gd name="connsiteX18" fmla="*/ 6321133 w 6321133"/>
              <a:gd name="connsiteY18" fmla="*/ 3240399 h 6857999"/>
              <a:gd name="connsiteX19" fmla="*/ 6321133 w 6321133"/>
              <a:gd name="connsiteY19" fmla="*/ 5394030 h 6857999"/>
              <a:gd name="connsiteX20" fmla="*/ 6098701 w 6321133"/>
              <a:gd name="connsiteY20" fmla="*/ 5991401 h 6857999"/>
              <a:gd name="connsiteX21" fmla="*/ 4988036 w 6321133"/>
              <a:gd name="connsiteY21" fmla="*/ 6499368 h 6857999"/>
              <a:gd name="connsiteX22" fmla="*/ 4480068 w 6321133"/>
              <a:gd name="connsiteY22" fmla="*/ 5388701 h 6857999"/>
              <a:gd name="connsiteX23" fmla="*/ 5109358 w 6321133"/>
              <a:gd name="connsiteY23" fmla="*/ 3698659 h 6857999"/>
              <a:gd name="connsiteX24" fmla="*/ 5881320 w 6321133"/>
              <a:gd name="connsiteY24" fmla="*/ 3136994 h 6857999"/>
              <a:gd name="connsiteX25" fmla="*/ 4755878 w 6321133"/>
              <a:gd name="connsiteY25" fmla="*/ 780724 h 6857999"/>
              <a:gd name="connsiteX26" fmla="*/ 5094582 w 6321133"/>
              <a:gd name="connsiteY26" fmla="*/ 834423 h 6857999"/>
              <a:gd name="connsiteX27" fmla="*/ 5602547 w 6321133"/>
              <a:gd name="connsiteY27" fmla="*/ 1945089 h 6857999"/>
              <a:gd name="connsiteX28" fmla="*/ 4938035 w 6321133"/>
              <a:gd name="connsiteY28" fmla="*/ 3729730 h 6857999"/>
              <a:gd name="connsiteX29" fmla="*/ 3827368 w 6321133"/>
              <a:gd name="connsiteY29" fmla="*/ 4237695 h 6857999"/>
              <a:gd name="connsiteX30" fmla="*/ 3319401 w 6321133"/>
              <a:gd name="connsiteY30" fmla="*/ 3127029 h 6857999"/>
              <a:gd name="connsiteX31" fmla="*/ 3983914 w 6321133"/>
              <a:gd name="connsiteY31" fmla="*/ 1342389 h 6857999"/>
              <a:gd name="connsiteX32" fmla="*/ 4755878 w 6321133"/>
              <a:gd name="connsiteY32" fmla="*/ 780724 h 6857999"/>
              <a:gd name="connsiteX33" fmla="*/ 6321133 w 6321133"/>
              <a:gd name="connsiteY33" fmla="*/ 444271 h 6857999"/>
              <a:gd name="connsiteX34" fmla="*/ 6321133 w 6321133"/>
              <a:gd name="connsiteY34" fmla="*/ 3217155 h 6857999"/>
              <a:gd name="connsiteX35" fmla="*/ 6220024 w 6321133"/>
              <a:gd name="connsiteY35" fmla="*/ 3190692 h 6857999"/>
              <a:gd name="connsiteX36" fmla="*/ 5712058 w 6321133"/>
              <a:gd name="connsiteY36" fmla="*/ 2080026 h 6857999"/>
              <a:gd name="connsiteX37" fmla="*/ 4533265 w 6321133"/>
              <a:gd name="connsiteY37" fmla="*/ 0 h 6857999"/>
              <a:gd name="connsiteX38" fmla="*/ 6314891 w 6321133"/>
              <a:gd name="connsiteY38" fmla="*/ 0 h 6857999"/>
              <a:gd name="connsiteX39" fmla="*/ 6305843 w 6321133"/>
              <a:gd name="connsiteY39" fmla="*/ 43516 h 6857999"/>
              <a:gd name="connsiteX40" fmla="*/ 6279210 w 6321133"/>
              <a:gd name="connsiteY40" fmla="*/ 127820 h 6857999"/>
              <a:gd name="connsiteX41" fmla="*/ 6205247 w 6321133"/>
              <a:gd name="connsiteY41" fmla="*/ 326455 h 6857999"/>
              <a:gd name="connsiteX42" fmla="*/ 5094581 w 6321133"/>
              <a:gd name="connsiteY42" fmla="*/ 834422 h 6857999"/>
              <a:gd name="connsiteX43" fmla="*/ 4532916 w 6321133"/>
              <a:gd name="connsiteY43" fmla="*/ 62459 h 6857999"/>
              <a:gd name="connsiteX44" fmla="*/ 2480951 w 6321133"/>
              <a:gd name="connsiteY44" fmla="*/ 0 h 6857999"/>
              <a:gd name="connsiteX45" fmla="*/ 4324000 w 6321133"/>
              <a:gd name="connsiteY45" fmla="*/ 0 h 6857999"/>
              <a:gd name="connsiteX46" fmla="*/ 3784551 w 6321133"/>
              <a:gd name="connsiteY46" fmla="*/ 1448767 h 6857999"/>
              <a:gd name="connsiteX47" fmla="*/ 2843111 w 6321133"/>
              <a:gd name="connsiteY47" fmla="*/ 2001023 h 6857999"/>
              <a:gd name="connsiteX48" fmla="*/ 2710314 w 6321133"/>
              <a:gd name="connsiteY48" fmla="*/ 1966268 h 6857999"/>
              <a:gd name="connsiteX49" fmla="*/ 2833502 w 6321133"/>
              <a:gd name="connsiteY49" fmla="*/ 2026829 h 6857999"/>
              <a:gd name="connsiteX50" fmla="*/ 3184485 w 6321133"/>
              <a:gd name="connsiteY50" fmla="*/ 3060321 h 6857999"/>
              <a:gd name="connsiteX51" fmla="*/ 2555197 w 6321133"/>
              <a:gd name="connsiteY51" fmla="*/ 4750363 h 6857999"/>
              <a:gd name="connsiteX52" fmla="*/ 1613758 w 6321133"/>
              <a:gd name="connsiteY52" fmla="*/ 5302619 h 6857999"/>
              <a:gd name="connsiteX53" fmla="*/ 1514053 w 6321133"/>
              <a:gd name="connsiteY53" fmla="*/ 5276525 h 6857999"/>
              <a:gd name="connsiteX54" fmla="*/ 1667938 w 6321133"/>
              <a:gd name="connsiteY54" fmla="*/ 5352177 h 6857999"/>
              <a:gd name="connsiteX55" fmla="*/ 2018922 w 6321133"/>
              <a:gd name="connsiteY55" fmla="*/ 6385669 h 6857999"/>
              <a:gd name="connsiteX56" fmla="*/ 1843050 w 6321133"/>
              <a:gd name="connsiteY56" fmla="*/ 6857999 h 6857999"/>
              <a:gd name="connsiteX57" fmla="*/ 0 w 6321133"/>
              <a:gd name="connsiteY57" fmla="*/ 6857999 h 6857999"/>
              <a:gd name="connsiteX58" fmla="*/ 400289 w 6321133"/>
              <a:gd name="connsiteY58" fmla="*/ 5782969 h 6857999"/>
              <a:gd name="connsiteX59" fmla="*/ 1341728 w 6321133"/>
              <a:gd name="connsiteY59" fmla="*/ 5230713 h 6857999"/>
              <a:gd name="connsiteX60" fmla="*/ 1441433 w 6321133"/>
              <a:gd name="connsiteY60" fmla="*/ 5256807 h 6857999"/>
              <a:gd name="connsiteX61" fmla="*/ 1287547 w 6321133"/>
              <a:gd name="connsiteY61" fmla="*/ 5181155 h 6857999"/>
              <a:gd name="connsiteX62" fmla="*/ 936563 w 6321133"/>
              <a:gd name="connsiteY62" fmla="*/ 4147664 h 6857999"/>
              <a:gd name="connsiteX63" fmla="*/ 1565853 w 6321133"/>
              <a:gd name="connsiteY63" fmla="*/ 2457621 h 6857999"/>
              <a:gd name="connsiteX64" fmla="*/ 2507292 w 6321133"/>
              <a:gd name="connsiteY64" fmla="*/ 1905364 h 6857999"/>
              <a:gd name="connsiteX65" fmla="*/ 2640089 w 6321133"/>
              <a:gd name="connsiteY65" fmla="*/ 1940119 h 6857999"/>
              <a:gd name="connsiteX66" fmla="*/ 2516900 w 6321133"/>
              <a:gd name="connsiteY66" fmla="*/ 1879558 h 6857999"/>
              <a:gd name="connsiteX67" fmla="*/ 2165917 w 6321133"/>
              <a:gd name="connsiteY67" fmla="*/ 84606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321133" h="6857999">
                <a:moveTo>
                  <a:pt x="4649331" y="6445668"/>
                </a:moveTo>
                <a:cubicBezTo>
                  <a:pt x="4761405" y="6440768"/>
                  <a:pt x="4876291" y="6457760"/>
                  <a:pt x="4988036" y="6499368"/>
                </a:cubicBezTo>
                <a:cubicBezTo>
                  <a:pt x="5155650" y="6561779"/>
                  <a:pt x="5292391" y="6670714"/>
                  <a:pt x="5389065" y="6806074"/>
                </a:cubicBezTo>
                <a:lnTo>
                  <a:pt x="5419108" y="6857999"/>
                </a:lnTo>
                <a:lnTo>
                  <a:pt x="3952075" y="6857998"/>
                </a:lnTo>
                <a:lnTo>
                  <a:pt x="4003365" y="6780217"/>
                </a:lnTo>
                <a:cubicBezTo>
                  <a:pt x="4159231" y="6578552"/>
                  <a:pt x="4397164" y="6456695"/>
                  <a:pt x="4649331" y="6445668"/>
                </a:cubicBezTo>
                <a:close/>
                <a:moveTo>
                  <a:pt x="3488663" y="4183998"/>
                </a:moveTo>
                <a:cubicBezTo>
                  <a:pt x="3600738" y="4179097"/>
                  <a:pt x="3715624" y="4196088"/>
                  <a:pt x="3827367" y="4237696"/>
                </a:cubicBezTo>
                <a:cubicBezTo>
                  <a:pt x="4274340" y="4404127"/>
                  <a:pt x="4501765" y="4901388"/>
                  <a:pt x="4335334" y="5348362"/>
                </a:cubicBezTo>
                <a:lnTo>
                  <a:pt x="3773218" y="6857999"/>
                </a:lnTo>
                <a:lnTo>
                  <a:pt x="1973263" y="6857999"/>
                </a:lnTo>
                <a:lnTo>
                  <a:pt x="1973288" y="6853464"/>
                </a:lnTo>
                <a:cubicBezTo>
                  <a:pt x="1977950" y="6768633"/>
                  <a:pt x="1995309" y="6683058"/>
                  <a:pt x="2026515" y="6599250"/>
                </a:cubicBezTo>
                <a:lnTo>
                  <a:pt x="2716701" y="4745661"/>
                </a:lnTo>
                <a:cubicBezTo>
                  <a:pt x="2841524" y="4410432"/>
                  <a:pt x="3152440" y="4198699"/>
                  <a:pt x="3488663" y="4183998"/>
                </a:cubicBezTo>
                <a:close/>
                <a:moveTo>
                  <a:pt x="5881320" y="3136994"/>
                </a:moveTo>
                <a:cubicBezTo>
                  <a:pt x="5993394" y="3132093"/>
                  <a:pt x="6108281" y="3149085"/>
                  <a:pt x="6220024" y="3190692"/>
                </a:cubicBezTo>
                <a:lnTo>
                  <a:pt x="6321133" y="3240399"/>
                </a:lnTo>
                <a:lnTo>
                  <a:pt x="6321133" y="5394030"/>
                </a:lnTo>
                <a:lnTo>
                  <a:pt x="6098701" y="5991401"/>
                </a:lnTo>
                <a:cubicBezTo>
                  <a:pt x="5932269" y="6438373"/>
                  <a:pt x="5435009" y="6665799"/>
                  <a:pt x="4988036" y="6499368"/>
                </a:cubicBezTo>
                <a:cubicBezTo>
                  <a:pt x="4541062" y="6332936"/>
                  <a:pt x="4313637" y="5835674"/>
                  <a:pt x="4480068" y="5388701"/>
                </a:cubicBezTo>
                <a:lnTo>
                  <a:pt x="5109358" y="3698659"/>
                </a:lnTo>
                <a:cubicBezTo>
                  <a:pt x="5234181" y="3363428"/>
                  <a:pt x="5545097" y="3151696"/>
                  <a:pt x="5881320" y="3136994"/>
                </a:cubicBezTo>
                <a:close/>
                <a:moveTo>
                  <a:pt x="4755878" y="780724"/>
                </a:moveTo>
                <a:cubicBezTo>
                  <a:pt x="4867951" y="775824"/>
                  <a:pt x="4982839" y="792815"/>
                  <a:pt x="5094582" y="834423"/>
                </a:cubicBezTo>
                <a:cubicBezTo>
                  <a:pt x="5541555" y="1000854"/>
                  <a:pt x="5768978" y="1498116"/>
                  <a:pt x="5602547" y="1945089"/>
                </a:cubicBezTo>
                <a:lnTo>
                  <a:pt x="4938035" y="3729730"/>
                </a:lnTo>
                <a:cubicBezTo>
                  <a:pt x="4771604" y="4176703"/>
                  <a:pt x="4274341" y="4404126"/>
                  <a:pt x="3827368" y="4237695"/>
                </a:cubicBezTo>
                <a:cubicBezTo>
                  <a:pt x="3380394" y="4071265"/>
                  <a:pt x="3152970" y="3574003"/>
                  <a:pt x="3319401" y="3127029"/>
                </a:cubicBezTo>
                <a:lnTo>
                  <a:pt x="3983914" y="1342389"/>
                </a:lnTo>
                <a:cubicBezTo>
                  <a:pt x="4108737" y="1007160"/>
                  <a:pt x="4419654" y="795427"/>
                  <a:pt x="4755878" y="780724"/>
                </a:cubicBezTo>
                <a:close/>
                <a:moveTo>
                  <a:pt x="6321133" y="444271"/>
                </a:moveTo>
                <a:lnTo>
                  <a:pt x="6321133" y="3217155"/>
                </a:lnTo>
                <a:lnTo>
                  <a:pt x="6220024" y="3190692"/>
                </a:lnTo>
                <a:cubicBezTo>
                  <a:pt x="5773051" y="3024262"/>
                  <a:pt x="5545628" y="2527000"/>
                  <a:pt x="5712058" y="2080026"/>
                </a:cubicBezTo>
                <a:close/>
                <a:moveTo>
                  <a:pt x="4533265" y="0"/>
                </a:moveTo>
                <a:lnTo>
                  <a:pt x="6314891" y="0"/>
                </a:lnTo>
                <a:lnTo>
                  <a:pt x="6305843" y="43516"/>
                </a:lnTo>
                <a:cubicBezTo>
                  <a:pt x="6298475" y="71752"/>
                  <a:pt x="6289613" y="99884"/>
                  <a:pt x="6279210" y="127820"/>
                </a:cubicBezTo>
                <a:lnTo>
                  <a:pt x="6205247" y="326455"/>
                </a:lnTo>
                <a:cubicBezTo>
                  <a:pt x="6038816" y="773428"/>
                  <a:pt x="5541554" y="1000853"/>
                  <a:pt x="5094581" y="834422"/>
                </a:cubicBezTo>
                <a:cubicBezTo>
                  <a:pt x="4759351" y="709598"/>
                  <a:pt x="4547617" y="398682"/>
                  <a:pt x="4532916" y="62459"/>
                </a:cubicBezTo>
                <a:close/>
                <a:moveTo>
                  <a:pt x="2480951" y="0"/>
                </a:moveTo>
                <a:lnTo>
                  <a:pt x="4324000" y="0"/>
                </a:lnTo>
                <a:lnTo>
                  <a:pt x="3784551" y="1448767"/>
                </a:lnTo>
                <a:cubicBezTo>
                  <a:pt x="3638923" y="1839868"/>
                  <a:pt x="3240002" y="2062878"/>
                  <a:pt x="2843111" y="2001023"/>
                </a:cubicBezTo>
                <a:lnTo>
                  <a:pt x="2710314" y="1966268"/>
                </a:lnTo>
                <a:lnTo>
                  <a:pt x="2833502" y="2026829"/>
                </a:lnTo>
                <a:cubicBezTo>
                  <a:pt x="3174196" y="2239615"/>
                  <a:pt x="3330112" y="2669220"/>
                  <a:pt x="3184485" y="3060321"/>
                </a:cubicBezTo>
                <a:lnTo>
                  <a:pt x="2555197" y="4750363"/>
                </a:lnTo>
                <a:cubicBezTo>
                  <a:pt x="2409569" y="5141465"/>
                  <a:pt x="2010649" y="5364474"/>
                  <a:pt x="1613758" y="5302619"/>
                </a:cubicBezTo>
                <a:lnTo>
                  <a:pt x="1514053" y="5276525"/>
                </a:lnTo>
                <a:lnTo>
                  <a:pt x="1667938" y="5352177"/>
                </a:lnTo>
                <a:cubicBezTo>
                  <a:pt x="2008631" y="5564964"/>
                  <a:pt x="2164549" y="5994568"/>
                  <a:pt x="2018922" y="6385669"/>
                </a:cubicBezTo>
                <a:lnTo>
                  <a:pt x="1843050" y="6857999"/>
                </a:lnTo>
                <a:lnTo>
                  <a:pt x="0" y="6857999"/>
                </a:lnTo>
                <a:lnTo>
                  <a:pt x="400289" y="5782969"/>
                </a:lnTo>
                <a:cubicBezTo>
                  <a:pt x="545916" y="5391868"/>
                  <a:pt x="944836" y="5168858"/>
                  <a:pt x="1341728" y="5230713"/>
                </a:cubicBezTo>
                <a:lnTo>
                  <a:pt x="1441433" y="5256807"/>
                </a:lnTo>
                <a:lnTo>
                  <a:pt x="1287547" y="5181155"/>
                </a:lnTo>
                <a:cubicBezTo>
                  <a:pt x="946855" y="4968369"/>
                  <a:pt x="790936" y="4538765"/>
                  <a:pt x="936563" y="4147664"/>
                </a:cubicBezTo>
                <a:lnTo>
                  <a:pt x="1565853" y="2457621"/>
                </a:lnTo>
                <a:cubicBezTo>
                  <a:pt x="1711480" y="2066519"/>
                  <a:pt x="2110400" y="1843509"/>
                  <a:pt x="2507292" y="1905364"/>
                </a:cubicBezTo>
                <a:lnTo>
                  <a:pt x="2640089" y="1940119"/>
                </a:lnTo>
                <a:lnTo>
                  <a:pt x="2516900" y="1879558"/>
                </a:lnTo>
                <a:cubicBezTo>
                  <a:pt x="2176208" y="1666773"/>
                  <a:pt x="2020290" y="1237168"/>
                  <a:pt x="2165917" y="84606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2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po.miccedu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ohmatova@cposo.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ohmatova@cposo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2582" y="279553"/>
            <a:ext cx="11231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с представителями территориальных управлений министерства образования и науки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профессиональных образовательных организаций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87489" y="2496418"/>
            <a:ext cx="9697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подготовки формы федерального статистического наблюдения № ПО «Сведения о деятельности организации, осуществляющей образовательную деятельность по основным программам профессионального обучения за 2022 год»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158182" y="4365625"/>
            <a:ext cx="4212504" cy="178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9048" y="4474944"/>
            <a:ext cx="4211638" cy="646331"/>
          </a:xfrm>
          <a:prstGeom prst="rect">
            <a:avLst/>
          </a:prstGeom>
          <a:solidFill>
            <a:srgbClr val="5A8B3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Лохматова Екатерина </a:t>
            </a:r>
            <a:r>
              <a:rPr lang="ru-RU" dirty="0" err="1" smtClean="0">
                <a:solidFill>
                  <a:schemeClr val="bg1"/>
                </a:solidFill>
              </a:rPr>
              <a:t>Юриевна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методист ЦПО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3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4142" y="959795"/>
            <a:ext cx="10123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Обучение лиц с ограниченными возможностями здоровья и инвалидов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52555" y="1349834"/>
            <a:ext cx="10467975" cy="226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Ограниченные возможности здоровья (ОВЗ)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подтверждаются заключением, выданным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(ПМПК).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с ОВЗ определяется как физическое лицо, имеющее недостатки в физическом и(или)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психологическом развитии, препятствующие получению образования без создания специальных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3246" y="4975897"/>
            <a:ext cx="111944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лица в возрасте до 18 лет, которым установлена категория «ребенок-инвалид».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0453" y="3314370"/>
            <a:ext cx="103653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 справкой об установлении инвалидности, выданной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медико-социальной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экспертизой (МСЭ), при этом: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лицам в возрасте до 18 лет - устанавливается категория «ребенок-инвалид»;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лицам в возрасте 18 лет и старше – устанавливается группа инвалидности (1, 2, 3).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0832" y="5536303"/>
            <a:ext cx="11240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ВНИМАНИЕ!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 может одновременно иметь инвалидность.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7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43" y="1111847"/>
            <a:ext cx="8151918" cy="53733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26826" y="2845933"/>
            <a:ext cx="2669309" cy="36021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94617" y="5241655"/>
            <a:ext cx="3223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Обратить внимание на строки 03, 05, 07, 09, 12, 14, 16, 18, 19, 20.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endCxn id="14" idx="1"/>
          </p:cNvCxnSpPr>
          <p:nvPr/>
        </p:nvCxnSpPr>
        <p:spPr>
          <a:xfrm>
            <a:off x="8505372" y="2807760"/>
            <a:ext cx="435427" cy="2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40799" y="2394926"/>
            <a:ext cx="3084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01 графы 3-5 равны графе 5 по соответствующим строкам 01, 02, 03 раздела 2.1.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17778" y="2715491"/>
            <a:ext cx="2678546" cy="166254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31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4359" y="1090394"/>
            <a:ext cx="10842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2.5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Распределение слушателей, обученных по программам профессионального обучения, по гражданству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0179" y="1407061"/>
            <a:ext cx="98251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данные за отчетный год (2022 год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Российской Федерации,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 также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иное гражданство, рассматривается только как гражданин Российской Федерации.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без гражданства – лицо, не являющееся гражданином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имеющее доказательства наличия гражданства иностранного государства (Федеральный закон от 31 мая 2002 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62-ФЗ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гражданстве Российской Федерации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94898" y="4327201"/>
            <a:ext cx="1037253" cy="2985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18387" y="4290980"/>
            <a:ext cx="9562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подраздела 2.5 должны выполняться следующие основные контроли: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01 равна сумме строк 02, 03 (итоговой) и 04 по всем графам.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01 графы 4, 5, 6, 7 подраздела 2.5 равны итоговой строке 01 по соответствующим графам 6, 7, 8, 9 подраздела 2.1.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01 графы 8, 9, 10, 11 подраздела 2.5 равны итоговой строке 02 по соответствующим графам 6, 7, 8, 9 подраздела 2.1.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01 графы 12, 13, 14, 15 подраздела 2.5 равны итоговой строке 03 по соответствующим графам 6, 7, 8, 9 подраздела 2.1.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6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1225" y="1090394"/>
            <a:ext cx="10985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2.6. Распределение слушателей, обученных по программам профессионального обучения, по возрасту и полу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0179" y="1407061"/>
            <a:ext cx="101703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Раздел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данные за отчетный год (2022 год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Возраст слушателей указывается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число полных лет на 1 января года, следующего за отчетным.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отчете за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 строке 01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численность слушателей,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завершивших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обучение по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обучения,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 строке 02 – из них лиц, возраст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января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составит 14 лет. Данные о численности обученных слушателей, возраст которых по состоянию на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2023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моложе 14 лет, приводятся по строке 26 с указанием возраста (числа полных лет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94898" y="4327201"/>
            <a:ext cx="1037253" cy="2985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8172" y="4300310"/>
            <a:ext cx="9862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подраздела 2.6 должны выполняться следующие основные контроли: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01 графы 3, 5, 7 подраздела 2.6 равны соответствующим итоговым строкам 01, 02, 03 графе 5 подраздела 2.1.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01 графы 4, 6, 8 подраздела 2.6 равна соответствующим итоговым строкам 01, 02, 03 графе 16 подраздела 2.1.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23, 24, 25 по графам 3, 5, 7 подраздела 2.6 не меньше строки 04 по соответствующим графам 4, 5, 6 подраздела 2.2.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28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10741" y="979714"/>
            <a:ext cx="921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Сведения о персонале организации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309" y="1192570"/>
            <a:ext cx="94066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и их обособленные подразделения (в том числе филиалы), реализующие образовательные программы среднего профессионального образования и реализующие образовательные программы профессионального обучения в качестве не основного вида образовательной деятельности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733870" y="2481943"/>
            <a:ext cx="3362130" cy="947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55159" y="2481943"/>
            <a:ext cx="2873829" cy="947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137918" y="2547257"/>
            <a:ext cx="951723" cy="881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169159" y="2584580"/>
            <a:ext cx="1085591" cy="844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31570" y="3354355"/>
            <a:ext cx="1612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3.3.1.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внешних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совместителей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5904" y="3354354"/>
            <a:ext cx="22687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3.3.2.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работников, выполняющих работы по договорам гражданско-правового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8548" y="3327901"/>
            <a:ext cx="256591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3.3.3.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осуществляющих образовательную деятельность по основным программам профессионального обучения на условиях внутреннего совместительства и совмещения профессий (должностей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12086" y="3335694"/>
            <a:ext cx="2125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3.7.2.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педагогических работников и учебно-вспомогательного персонала, работающих на условиях внешнего совместительства, по возрасту 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94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498980" y="3429000"/>
            <a:ext cx="2295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Имущество организации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6423" y="899537"/>
            <a:ext cx="94643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и их обособленные подразделения (в том числе филиалы), реализующие образовательные программы среднего профессионального образования и реализующие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профессионального обучения в качестве не основного вида образовательной деятельности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ЗАПОЛНЯЮТ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264092" y="2276475"/>
            <a:ext cx="1464904" cy="11523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562531" y="2276475"/>
            <a:ext cx="1" cy="11803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15200" y="2267339"/>
            <a:ext cx="1468017" cy="11616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33656" y="3442996"/>
            <a:ext cx="2771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Финансово-экономическая деятельность организации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9665" y="3424335"/>
            <a:ext cx="2174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Количество персональных компьютеров и информационного оборудования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273420" y="3956180"/>
            <a:ext cx="1981330" cy="16141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581192" y="4670199"/>
            <a:ext cx="0" cy="9237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063274" y="4180114"/>
            <a:ext cx="2127379" cy="13902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78286" y="5533055"/>
            <a:ext cx="153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ФСН №СПО-2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4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07502" y="1044192"/>
            <a:ext cx="103103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статистического отчета в личном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dpo.miccedu.ru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проверка отчета на наличие ошибок, устранение выявленных ошибок.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проверка заполненного отчета специалистами территориальных управлений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СО, устранение ПОО выявленных ошибок.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проверка заполненного отчета специалистом ЦПО Самарской области (Лохматова Е.Ю.). Отчет предоставляется специалистами территориальных управлений В ЭЛЕКТРОННОМ ВИДЕ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xlsx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lohmatova@cposo.ru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каждой ПОО отдельно (согласно графику).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ПОО выявленных в ходе проверки ошибок, подписание электронной версии отчета квалифицированной электронной цифровой подписью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личном кабинете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://dpo.miccedu.ru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проверка отчета (после подписания ЭЦП) специалистом ЦПО Самарской области (Лохматова Е.Ю.). Отчет предоставляют ПОО в электронном виде в формате файла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xlsx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выгруженного из личного кабинета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dpo.miccedu.ru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20.01.2023 г.)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7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28" y="1858023"/>
            <a:ext cx="7729379" cy="4355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6327" y="1188006"/>
            <a:ext cx="1054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предоставления заполненной формы ФСН №ПО для первичной проверки в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ЦПО Самарской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1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92091" y="980946"/>
            <a:ext cx="111999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ЦПО Самарской области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cposo.ru)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образования –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статистической информации по форме федерального статистического наблюдения № ПО за 2022 год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Лохматова Екатерина Юриевна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методист отдела ИТ ЦПО Самарской области, телефон: 200-15-19 (доб.903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адрес электронной почты: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lohmatova@cposo.ru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0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764146" y="1117600"/>
            <a:ext cx="1052945" cy="61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865744" y="1265381"/>
            <a:ext cx="86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308764" y="1117600"/>
            <a:ext cx="1052945" cy="61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826539" y="1117600"/>
            <a:ext cx="1052945" cy="61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9351819" y="1117600"/>
            <a:ext cx="1052945" cy="61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405745" y="1293091"/>
            <a:ext cx="86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СПО-2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72721" y="1280370"/>
            <a:ext cx="9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48801" y="1274618"/>
            <a:ext cx="8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72572" y="434110"/>
            <a:ext cx="1004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43927" y="2743200"/>
            <a:ext cx="4341091" cy="655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2706255" y="2826327"/>
            <a:ext cx="690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СПО-Мониторинг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 стрелкой 59"/>
          <p:cNvCxnSpPr>
            <a:stCxn id="48" idx="2"/>
          </p:cNvCxnSpPr>
          <p:nvPr/>
        </p:nvCxnSpPr>
        <p:spPr>
          <a:xfrm>
            <a:off x="2290619" y="1736725"/>
            <a:ext cx="2336799" cy="978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50" idx="2"/>
          </p:cNvCxnSpPr>
          <p:nvPr/>
        </p:nvCxnSpPr>
        <p:spPr>
          <a:xfrm>
            <a:off x="4835237" y="1736725"/>
            <a:ext cx="4618" cy="997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51" idx="2"/>
          </p:cNvCxnSpPr>
          <p:nvPr/>
        </p:nvCxnSpPr>
        <p:spPr>
          <a:xfrm flipH="1">
            <a:off x="7352145" y="1736725"/>
            <a:ext cx="867" cy="997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52" idx="2"/>
          </p:cNvCxnSpPr>
          <p:nvPr/>
        </p:nvCxnSpPr>
        <p:spPr>
          <a:xfrm flipH="1">
            <a:off x="7573818" y="1736725"/>
            <a:ext cx="2304474" cy="1006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24151" y="5556572"/>
            <a:ext cx="815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обученным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влияет 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KPI губернатора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782147" y="5829748"/>
            <a:ext cx="1037253" cy="2985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14963" y="4267201"/>
            <a:ext cx="8165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мониторинги в основном используют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СПО-1, СПО-2,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СПО-Мониторинг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1-ПК,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782147" y="4568985"/>
            <a:ext cx="1037253" cy="2985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7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73899" y="3950126"/>
            <a:ext cx="3011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 организации, затем в скобках (краткое наименование)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73710" y="5121275"/>
            <a:ext cx="298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Субъект, юридический адрес с почтовым индексом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2569" y="6232189"/>
            <a:ext cx="2881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//websbor.gks.ru/online/info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2109" y="987981"/>
            <a:ext cx="11249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ПОО, ОО, ООВО, ОДО, ОДПО предоставляют данные по форме ФСН №ПО только в части реализации программ профессионального обучения.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указываются без учета численности лиц, обученных по программам профессионального обучения в пределах освоения образовательных программ среднего общего и среднего профессионального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бразования!!!!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28" y="2499438"/>
            <a:ext cx="6814732" cy="39760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98980" y="3657600"/>
            <a:ext cx="363893" cy="1026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51314" y="5187819"/>
            <a:ext cx="4525347" cy="933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3020" y="5355771"/>
            <a:ext cx="5803641" cy="1026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01012" y="6354147"/>
            <a:ext cx="2006082" cy="746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endCxn id="19" idx="1"/>
          </p:cNvCxnSpPr>
          <p:nvPr/>
        </p:nvCxnSpPr>
        <p:spPr>
          <a:xfrm flipV="1">
            <a:off x="6885992" y="4365625"/>
            <a:ext cx="1287907" cy="8595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32" idx="1"/>
          </p:cNvCxnSpPr>
          <p:nvPr/>
        </p:nvCxnSpPr>
        <p:spPr>
          <a:xfrm>
            <a:off x="6889102" y="5405535"/>
            <a:ext cx="1284608" cy="81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082212" y="6413241"/>
            <a:ext cx="5119396" cy="155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55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138237"/>
            <a:ext cx="9086850" cy="45815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8945" y="2466109"/>
            <a:ext cx="3380510" cy="5264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4582" y="2540000"/>
            <a:ext cx="2512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КОД: 1 (да) или 2 (нет)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48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432" y="1306368"/>
            <a:ext cx="9105900" cy="1714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32582" y="2244436"/>
            <a:ext cx="5283200" cy="1939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2617" y="3429000"/>
            <a:ext cx="9498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и их обособленные подразделения (в том числе филиалы), реализующие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среднего профессионального образования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реализующие образовательные программы профессионального обучения в качестве НЕ ОСНОВНОГО ВИДА образовательной деятельности заполняют ТОЛЬКО СТРОКУ 1!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9637" y="2170546"/>
            <a:ext cx="2512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КОД: 1 (да) или 2 (нет)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7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32509" y="446269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6505" y="1188006"/>
            <a:ext cx="934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Сведения об образовательных программах, реализуемых организацией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494949" y="1557338"/>
            <a:ext cx="5655" cy="94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73569" y="2625673"/>
            <a:ext cx="1533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реализованных образовательных программ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0122" y="2607906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обучено, человек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3696" y="2612844"/>
            <a:ext cx="2096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форме реализации образовательных программ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7944" y="2616436"/>
            <a:ext cx="2466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реализованных программах с применением электронного обучения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53236" y="2625373"/>
            <a:ext cx="27801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реализованных программах с применением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образовательных технологий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2087418" y="841074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34973" y="1557338"/>
            <a:ext cx="5655" cy="94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394868" y="1557338"/>
            <a:ext cx="5655" cy="94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888043" y="1557338"/>
            <a:ext cx="5655" cy="94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885071" y="1557338"/>
            <a:ext cx="5655" cy="94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275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6277" y="5105035"/>
            <a:ext cx="10267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и их обособленные подразделения (в том числе филиалы), реализующие образовательные программы среднего профессионального образования и реализующие образовательные программы профессионального обучения в качестве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основного вида образовательной деятельности данный раздел НЕ ЗАПОЛНЯЮТ !!!!!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599274" y="4524797"/>
            <a:ext cx="1037253" cy="2985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423" y="1247775"/>
            <a:ext cx="8949154" cy="291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1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0302" y="1017037"/>
            <a:ext cx="1094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Распределение слушателей, обученных по программам профессионального обучения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должностям служащих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8841" y="1632857"/>
            <a:ext cx="10198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Раздел содержит данные за отчетный год (2022 год).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9511" y="1922110"/>
            <a:ext cx="10384971" cy="115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раздел включаются слушатели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профессионального обучения, завершившие обучение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прошлого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 (отчетного)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2750" y="2666944"/>
            <a:ext cx="1031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Раздел заполняется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отдельных профессий рабочих (должностей служащих).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8171" y="2998113"/>
            <a:ext cx="104129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профессии перечня имеют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код, поэтому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заполнять графу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подраздела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в обязательном порядке.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79510" y="3759135"/>
            <a:ext cx="10356980" cy="15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Продолжительность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обучения по каждой профессии рабочего, должности служащего определяется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 программой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обучения, разрабатываемой и утверждаемой организацией, осуществляющей образовательную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6832" y="5122505"/>
            <a:ext cx="9657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подраздела 2.1 должны соблюдаться следующие основные контроли с подразделом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01 графа 5 подраздела 2.1 равна строке 01 гр. 5 подраздела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02 графа 5 подраздела 2.1 равна строке 02 гр. 5 подраздела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03 графа 5 подраздела 2.1 равна строке 03 гр. 5 подраздела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725526" y="5127171"/>
            <a:ext cx="1037253" cy="2985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496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федерального статистического наблюдения № ПО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29514" y="964071"/>
            <a:ext cx="5990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Раздел 2.2</a:t>
            </a:r>
            <a:r>
              <a:rPr lang="ru-RU" b="1" dirty="0">
                <a:latin typeface="Times New Roman" panose="02020603050405020304" pitchFamily="18" charset="0"/>
              </a:rPr>
              <a:t>. Обучение отдельных категорий слушателей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0179" y="1324074"/>
            <a:ext cx="104222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734857" y="5132291"/>
            <a:ext cx="1037253" cy="2985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07503" y="5094514"/>
            <a:ext cx="9321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подразделу 2.2 должны выполняться следующие основные контроли с подразделом 2.1: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строк 01, 05, 07 по графам 3, 4, 5, 6 подраздела 2.2 не больше соответствующих строк 04, 01, 02, 03 графы 12 подраздела 2.1.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124364" y="785091"/>
            <a:ext cx="8017163" cy="184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22737" y="1265092"/>
            <a:ext cx="5655" cy="94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62762" y="1265092"/>
            <a:ext cx="5655" cy="94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976614" y="1265092"/>
            <a:ext cx="5655" cy="94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561472" y="1265092"/>
            <a:ext cx="5655" cy="94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96000" y="1265092"/>
            <a:ext cx="5655" cy="943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35289" y="2174033"/>
            <a:ext cx="1660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органов службы занятости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1257" y="2183835"/>
            <a:ext cx="1567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организаций за счет средств работодателя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5927" y="2180254"/>
            <a:ext cx="156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запросам организаций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661" y="2201653"/>
            <a:ext cx="1950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получивших повреждение здоровья вследствие несчастных случаев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страховому случаю за счет средств страховщика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727233" y="2186475"/>
            <a:ext cx="1567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осужденных к лишению свободы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0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1648</Words>
  <Application>Microsoft Office PowerPoint</Application>
  <PresentationFormat>Широкоэкранный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Лохматова Екатерина Юриевна</dc:creator>
  <cp:lastModifiedBy>Васбиндер Генриетта</cp:lastModifiedBy>
  <cp:revision>338</cp:revision>
  <dcterms:created xsi:type="dcterms:W3CDTF">2022-02-25T11:13:59Z</dcterms:created>
  <dcterms:modified xsi:type="dcterms:W3CDTF">2023-01-16T05:05:37Z</dcterms:modified>
</cp:coreProperties>
</file>