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78" r:id="rId25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6" autoAdjust="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1588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054AF-7D2F-4621-B1C4-B6CC5C861545}" type="datetimeFigureOut">
              <a:rPr lang="ru-RU" smtClean="0"/>
              <a:t>03.09.2019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E1C84-6CB1-48CE-81D9-6DCA045F39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328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054AF-7D2F-4621-B1C4-B6CC5C861545}" type="datetimeFigureOut">
              <a:rPr lang="ru-RU" smtClean="0"/>
              <a:t>03.09.2019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E1C84-6CB1-48CE-81D9-6DCA045F39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3372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054AF-7D2F-4621-B1C4-B6CC5C861545}" type="datetimeFigureOut">
              <a:rPr lang="ru-RU" smtClean="0"/>
              <a:t>03.09.2019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E1C84-6CB1-48CE-81D9-6DCA045F39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7903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054AF-7D2F-4621-B1C4-B6CC5C861545}" type="datetimeFigureOut">
              <a:rPr lang="ru-RU" smtClean="0"/>
              <a:t>03.09.2019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E1C84-6CB1-48CE-81D9-6DCA045F39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326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054AF-7D2F-4621-B1C4-B6CC5C861545}" type="datetimeFigureOut">
              <a:rPr lang="ru-RU" smtClean="0"/>
              <a:t>03.09.2019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E1C84-6CB1-48CE-81D9-6DCA045F39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8763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054AF-7D2F-4621-B1C4-B6CC5C861545}" type="datetimeFigureOut">
              <a:rPr lang="ru-RU" smtClean="0"/>
              <a:t>03.09.2019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E1C84-6CB1-48CE-81D9-6DCA045F39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683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054AF-7D2F-4621-B1C4-B6CC5C861545}" type="datetimeFigureOut">
              <a:rPr lang="ru-RU" smtClean="0"/>
              <a:t>03.09.2019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E1C84-6CB1-48CE-81D9-6DCA045F39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3077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054AF-7D2F-4621-B1C4-B6CC5C861545}" type="datetimeFigureOut">
              <a:rPr lang="ru-RU" smtClean="0"/>
              <a:t>03.09.2019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E1C84-6CB1-48CE-81D9-6DCA045F39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9376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054AF-7D2F-4621-B1C4-B6CC5C861545}" type="datetimeFigureOut">
              <a:rPr lang="ru-RU" smtClean="0"/>
              <a:t>03.09.2019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E1C84-6CB1-48CE-81D9-6DCA045F39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1399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054AF-7D2F-4621-B1C4-B6CC5C861545}" type="datetimeFigureOut">
              <a:rPr lang="ru-RU" smtClean="0"/>
              <a:t>03.09.2019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E1C84-6CB1-48CE-81D9-6DCA045F39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6893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054AF-7D2F-4621-B1C4-B6CC5C861545}" type="datetimeFigureOut">
              <a:rPr lang="ru-RU" smtClean="0"/>
              <a:t>03.09.2019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E1C84-6CB1-48CE-81D9-6DCA045F39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7049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054AF-7D2F-4621-B1C4-B6CC5C861545}" type="datetimeFigureOut">
              <a:rPr lang="ru-RU" smtClean="0"/>
              <a:t>03.09.2019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E1C84-6CB1-48CE-81D9-6DCA045F39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7089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inv.edmonitor.ru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nv.edmonitor.ru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mailto:serokurovalv@cposo.r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80457" y="1784215"/>
            <a:ext cx="9144000" cy="2857454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ИНВЕНТАРИЗАЦИЯ ИМЕЮЩИХСЯ В САМАРСКОЙ ОБЛАСТИ КАДРОВЫХ, МАТЕРИАЛЬНО-ТЕХНИЧЕСКИХ И ИНФРАСТРУКТУРНЫХ РЕСУРСОВ СИСТЕМЫ ОБРАЗОВАНИЯ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373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7646" y="544680"/>
            <a:ext cx="10781211" cy="564711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Сбор сведений осуществляется через электронные формы отчетности. 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Образовательным организациям необходимо </a:t>
            </a:r>
            <a:r>
              <a:rPr lang="ru-RU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предварительно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заполнить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сведения об Объектах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и Специалистах в файлах-шаблонах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Excel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а затем импортировать данные из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этих файлов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систему ИС МДО.  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Для инвентаризации Объектов используется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Форма (шаблон) отчёта «Объекты»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data_inv_objects.xls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Для инвентаризации специалистов используется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Форма (шаблон) отчёта «Специалисты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» (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data_inv_spec.xls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Методические материалы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по инвентаризации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(включая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файлы-шаблоны в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Excel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 формами отчётов)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размещены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на сайте ЦПО Самарской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области (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разделе Направления деятельности – Статистика образования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либо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можно пройти по ссылке в новостной ленте – сообщение от 02.09.2019).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690153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55616" y="516445"/>
            <a:ext cx="10688783" cy="5666641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u="sng" dirty="0">
                <a:latin typeface="Arial" panose="020B0604020202020204" pitchFamily="34" charset="0"/>
                <a:cs typeface="Arial" panose="020B0604020202020204" pitchFamily="34" charset="0"/>
              </a:rPr>
              <a:t>В состав методических материалов входят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Видеоконференция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по проведению инвентаризации (организационно-методического характера)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размещена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на сайте ИС МДО: </a:t>
            </a:r>
            <a:r>
              <a:rPr lang="ru-RU" sz="2600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https://inv.edmonitor.ru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ru-RU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ИНСТРУКЦИИ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скачать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Общая часть</a:t>
            </a:r>
          </a:p>
          <a:p>
            <a:pPr marL="457200" lvl="1" indent="0">
              <a:buNone/>
            </a:pP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1.1.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ПОРЯДОК ДЕЙСТВИЙ (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для образовательных организаций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21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содержит пошаговый алгоритм действий, а также разъяснения отдельных моментов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1.2.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Методические рекомендации по проведению инвентаризации</a:t>
            </a:r>
          </a:p>
          <a:p>
            <a:pPr marL="457200" lvl="1" indent="0">
              <a:buNone/>
            </a:pP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1.3.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ВОПРОС-ОТВЕТ </a:t>
            </a:r>
            <a:r>
              <a:rPr lang="ru-RU" sz="2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содержит ответы на вопросы, которые могут возникнуть при регистрации и заполнении форм </a:t>
            </a:r>
            <a:r>
              <a:rPr lang="ru-RU" sz="21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отчётов (ОБЯЗАТЕЛЬНО ДЛЯ ОЗНАКОМЛЕНИЯ)</a:t>
            </a:r>
            <a:endParaRPr lang="ru-RU" sz="21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Регистрация в ИС МДО</a:t>
            </a:r>
          </a:p>
          <a:p>
            <a:pPr marL="457200" lvl="1" indent="0">
              <a:buNone/>
            </a:pP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2.1.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Инструкция «Регистрация пользователя»</a:t>
            </a:r>
          </a:p>
          <a:p>
            <a:pPr marL="457200" lvl="1" indent="0">
              <a:buNone/>
            </a:pP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2.2.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Видеоинструкция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«Регистрация пользователя»</a:t>
            </a:r>
          </a:p>
          <a:p>
            <a:pPr marL="457200" lvl="1" indent="0">
              <a:buNone/>
            </a:pP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2.3.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ФОРМА «Сведения об организации»</a:t>
            </a:r>
          </a:p>
          <a:p>
            <a:pPr marL="457200" lvl="1" indent="0">
              <a:buNone/>
            </a:pP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2.4.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ФОРМА приказа «О назначении ответственных лиц за осуществление информационного обмена в системе МДО»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6622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75855" y="600364"/>
            <a:ext cx="10834253" cy="564341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Заполнение форм отчётов в ИС МДО</a:t>
            </a:r>
          </a:p>
          <a:p>
            <a:pPr marL="457200" lvl="1" indent="0"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3.1.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Инструкция «Формы отчетности»</a:t>
            </a:r>
          </a:p>
          <a:p>
            <a:pPr marL="457200" lvl="1" indent="0"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3.2.1.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Инструкция по заполнению формы отчета «Объекты»</a:t>
            </a:r>
          </a:p>
          <a:p>
            <a:pPr marL="914400" lvl="2" indent="0">
              <a:buNone/>
            </a:pP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3.2.2.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ФОРМА (шаблон) отчёта «Объекты» (</a:t>
            </a:r>
            <a:r>
              <a:rPr lang="ru-RU" sz="2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data_inv_objects.xls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914400" lvl="2" indent="0">
              <a:buNone/>
            </a:pP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3.2.3.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Образец заполнения отчёта «Объекты»</a:t>
            </a:r>
          </a:p>
          <a:p>
            <a:pPr marL="457200" lvl="1" indent="0"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3.3.1.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Инструкция по заполнению формы отчета «Специалисты»</a:t>
            </a:r>
          </a:p>
          <a:p>
            <a:pPr marL="914400" lvl="2" indent="0">
              <a:buNone/>
            </a:pP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3.3.2.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ФОРМА (шаблон) отчёта «Специалисты»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data_inv_spec.xls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3.3.3.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Образец заполнения отчёта «Специалисты»</a:t>
            </a:r>
          </a:p>
          <a:p>
            <a:pPr marL="457200" lvl="1" indent="0">
              <a:buNone/>
            </a:pP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3.4.1.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Видеоинструкция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по импорту данных</a:t>
            </a:r>
          </a:p>
          <a:p>
            <a:pPr marL="457200" lvl="1" indent="0">
              <a:buNone/>
            </a:pP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3.4.2.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Видеоинструкция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по ручному вводу данных</a:t>
            </a:r>
          </a:p>
          <a:p>
            <a:pPr marL="457200" lvl="1" indent="0">
              <a:buNone/>
            </a:pP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3.4.3.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Видеоинструкция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по удалению данных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Контроль за ходом инвентаризации, получение выгрузок (для кураторов)</a:t>
            </a:r>
          </a:p>
          <a:p>
            <a:pPr marL="457200" lvl="1" indent="0">
              <a:buNone/>
            </a:pP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4.1.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Инструкция «Контроль за ходом проведения инвентаризации» </a:t>
            </a:r>
          </a:p>
          <a:p>
            <a:pPr marL="457200" lvl="1" indent="0">
              <a:buNone/>
            </a:pP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4.2.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Инструкция «Получение выгрузок»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70386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75855" y="600364"/>
            <a:ext cx="10834253" cy="564341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РЕГИСТРАЦИЯ в ИС МДО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Для того, чтобы работать в ИС МДО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образовательным организациям необходимо будет в период с 08 по 15 октября пройти регистрацию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 ИС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МДО.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КАК ОСУЩЕСТВЛЯЕТСЯ РЕГИСТРАЦИЯ В ИС МДО – подробно описано в инструкции «Регистрация пользователя», а также показано в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видеоинструкции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В файле ФОРМА «Сведения об организации»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собраны сведения об организации, которые потребуются при регистрации в ИС МДО и заполнении форм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отчетности (блок «Организация»).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Предварительно подготовленные сведения в дальнейшем можно будет копировать из файла и вставлять в соответствующие поля в системе. Также в этой форме указаны документы, сканы которых необходимо будет загрузить в систему при заполнении отчётов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6912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75855" y="600364"/>
            <a:ext cx="10834253" cy="564341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 прохождение процедуры регистрации требуется время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поэтому приступить к ней необходимо </a:t>
            </a:r>
            <a:r>
              <a:rPr lang="ru-RU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не позднее 8-9 октября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Возможны существенные задержки в предоставлении логина и пароля (более 5 дней), в этом случае необходимо сообщить об этом на адрес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эл.почты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регионального куратора.</a:t>
            </a:r>
          </a:p>
          <a:p>
            <a:pPr marL="0" indent="0" algn="just">
              <a:buNone/>
            </a:pPr>
            <a:endParaRPr lang="ru-RU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Филиалы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и структурные подразделения образовательных организаций,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находящихся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на территории Самарской области, отдельно не регистрируются в ИС МДО.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Сведения из филиалов (структурных подразделений) по Объектам и Специалистам включаются в состав сведений головной организации.</a:t>
            </a:r>
          </a:p>
          <a:p>
            <a:pPr marL="0" indent="0" algn="just">
              <a:buNone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Если головная организация находится в другом субъекте Российской Федерации, то филиалы организации, находящиеся на территории Самарской области, должны самостоятельно зарегистрироваться в ИС МДО и внести сведения по филиалу.</a:t>
            </a:r>
          </a:p>
        </p:txBody>
      </p:sp>
    </p:spTree>
    <p:extLst>
      <p:ext uri="{BB962C8B-B14F-4D97-AF65-F5344CB8AC3E}">
        <p14:creationId xmlns:p14="http://schemas.microsoft.com/office/powerpoint/2010/main" val="40596955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154546" y="1136073"/>
            <a:ext cx="9687625" cy="4777047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В начале октября необходимо подготовить 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приказ «О назначении ответственных лиц за осуществление информационного обмена в системе МДО»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по форме, входящей в состав методических материалов.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Скан данного приказа загружается в ИС МДО при заполнении форм отчётности (блока «Организация») в составе сведений о лице, ответственном за взаимодействие в системе. В дальнейшем, после завершения мероприятия по инвентаризации, контакты данного лица будут указаны в системе в качестве лица по вопросам взаимодействия.</a:t>
            </a:r>
          </a:p>
          <a:p>
            <a:pPr marL="0" indent="0">
              <a:buNone/>
            </a:pP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25458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49234" y="655782"/>
            <a:ext cx="10429966" cy="5320145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ЗАПОЛНЕНИЕ ФОРМ ОТЧЁТОВ В ИС МДО</a:t>
            </a:r>
          </a:p>
          <a:p>
            <a:pPr marL="0" indent="0" algn="just">
              <a:buNone/>
            </a:pP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В период с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08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29 октября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(после прохождения регистрации) необходимо заполнить формы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отчётов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системе ИС МДО.</a:t>
            </a:r>
          </a:p>
          <a:p>
            <a:pPr marL="0" indent="0" algn="just">
              <a:buNone/>
            </a:pP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КАК ОСУЩЕСТВЛЯЕТСЯ ЗАПОЛНЕНИЕ ФОРМ ОТЧЁТОВ В ИС МДО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описано в инструкции «Формы отчётности», в отдельных инструкциях по заполнению форм отчётов «Объекты» и «Специалисты», а также показано в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видеоинструкциях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Заполнение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 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отчётов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начинается с заполнения общего блока «Организация»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в котором указываются сведения об организации и сведения о должностных лицах – руководителе, главном бухгалтере, а также лице, ответственном за взаимодействие в системе.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После этого заполняются сами 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отчёты по 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Объектам и 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Специалистам 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(последовательность заполнения отчётов значения не имеет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5133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1154" y="600364"/>
            <a:ext cx="10189030" cy="564341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Заполнение форм отчётов в ИС МДО осуществляется посредством импорта данных из подготовленных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Excel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-файлов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для Объектов - файл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«data_inv_objects.xls», для Специалистов - файл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«data_inv_spec.xls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»).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ВАЖНО!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Отчёты в системе могут быть заполнены посредством ручного ввода данных, но это не имеет смысла делать, т.к. в любом случае потребуется предварительный сбор данных. Также во время ввода данных в систему возможны технические сбои, которые могут привести к потере внесенных данных до их сохранения в системе. Заполненные формы-шаблоны рекомендуется хранить (могут пригодиться в будущем для обновления сведений в системе).</a:t>
            </a:r>
          </a:p>
          <a:p>
            <a:pPr marL="0" indent="0">
              <a:buNone/>
            </a:pP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9835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69818" y="1052944"/>
            <a:ext cx="10538691" cy="5190837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ВАЖНО! </a:t>
            </a:r>
          </a:p>
          <a:p>
            <a:pPr lvl="1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Сведения по всем Объектам </a:t>
            </a:r>
            <a:r>
              <a:rPr lang="ru-RU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необходимо собрать в одном файле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, т.к. в ИС МДО можно будет импортировать файл с отчётом только один раз. Аналогично по Специалистам.</a:t>
            </a:r>
          </a:p>
          <a:p>
            <a:pPr lvl="1">
              <a:spcBef>
                <a:spcPts val="1200"/>
              </a:spcBef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После отправки отчёта в систему в него нельзя внести никакие изменения. Для внесения исправлений в отчёт необходимо связаться с региональным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куратором, т.к. вопрос с открытием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доступа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 отчёту решается через федерального куратора.</a:t>
            </a:r>
          </a:p>
          <a:p>
            <a:pPr lvl="1">
              <a:spcBef>
                <a:spcPts val="1200"/>
              </a:spcBef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После импорта в ИС МДО данных из формы-шаблона отчёта по Объектам необходимо отметить группы объектов инвентаризации на карте.</a:t>
            </a:r>
          </a:p>
          <a:p>
            <a:pPr marL="0" indent="0">
              <a:buNone/>
            </a:pP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1793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85091" y="1043707"/>
            <a:ext cx="10834253" cy="5190837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ПО ЗАПОЛНЕНИЮ ФОРМ-ШАБЛОНОВ ОТЧЁТОВ имеются образцы: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Методических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рекомендациях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файлах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Образец заполнения отчёта «Объекты»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Образец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заполнения отчёта «Специалисты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».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ВАЖНО!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Нельзя указывать в адресе объекта номер кабинета (аудитории),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т.к. группы объектов необходимо будет отметить на карте в системе.</a:t>
            </a:r>
          </a:p>
          <a:p>
            <a:pPr marL="0" indent="0">
              <a:buNone/>
            </a:pPr>
            <a:endParaRPr lang="ru-RU" sz="24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Заполнять формы-шаблоны </a:t>
            </a:r>
            <a:r>
              <a:rPr lang="ru-RU" u="sng" dirty="0">
                <a:latin typeface="Arial" panose="020B0604020202020204" pitchFamily="34" charset="0"/>
                <a:cs typeface="Arial" panose="020B0604020202020204" pitchFamily="34" charset="0"/>
              </a:rPr>
              <a:t>следует с учётом разъяснений в документе «ВОПРОС-ОТВЕТ</a:t>
            </a:r>
            <a:r>
              <a:rPr lang="ru-RU" u="sng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333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105989" y="1068243"/>
            <a:ext cx="9919062" cy="4445865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marL="0" indent="0" algn="just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В период с 08 октября по 29 октября 2019 года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на территории Самарской области будет проводиться инвентаризация инфраструктурных, материально-технических и кадровых ресурсов системы образования.</a:t>
            </a:r>
          </a:p>
          <a:p>
            <a:pPr marL="0" indent="0"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Инвентаризация проводится на базе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информационной системы «Мониторинг доступности образования» (сокращенно - ИС МДО):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https://inv.edmonitor.ru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Федеральным куратором проекта является ФГАУ «Фонд новых форм развития образования».</a:t>
            </a:r>
          </a:p>
        </p:txBody>
      </p:sp>
    </p:spTree>
    <p:extLst>
      <p:ext uri="{BB962C8B-B14F-4D97-AF65-F5344CB8AC3E}">
        <p14:creationId xmlns:p14="http://schemas.microsoft.com/office/powerpoint/2010/main" val="26212193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52945" y="1043707"/>
            <a:ext cx="10317019" cy="4655129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Кто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должен включить в отчёт сведения о помещении, которое сдаётся в аренду, - арендатор или арендодатель?</a:t>
            </a:r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just">
              <a:buNone/>
            </a:pP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Если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организация, являющаяся арендодателем, обязана проходить инвентаризацию на территории Самарской области, то сведения о помещении, сданном в аренду, должны быть включены арендодателем в свой отчёт по объектам. </a:t>
            </a:r>
          </a:p>
          <a:p>
            <a:pPr marL="457200" lvl="1" indent="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противном случае, сведения о помещении, которое сдано в аренду, включаются в отчёт арендатором.</a:t>
            </a:r>
          </a:p>
          <a:p>
            <a:pPr marL="457200" lvl="1" indent="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Арендодатель в графе «Количество свободных для использования объекта часов работы в неделю» может указать значение 0,00, а в поле «Комментарий» фразу: «Сдано в аренду до ХХ.ХХ.20ХХг.».</a:t>
            </a:r>
          </a:p>
          <a:p>
            <a:pPr marL="0" indent="0">
              <a:buNone/>
            </a:pP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49834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52945" y="1043707"/>
            <a:ext cx="10317019" cy="4655129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Надо ли включать в отчёт специалистов, работающих по совместительству? </a:t>
            </a:r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Если организация по основному месту работы специалиста участвует в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инвентаризации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 территории Самарской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области,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то сведения о специалисте должна включить в свой отчёт организация по основному месту работы специалиста.</a:t>
            </a:r>
          </a:p>
          <a:p>
            <a:pPr marL="457200" lvl="1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противном случае, сведения о специалисте включаются в отчёт организации, в которой данный специалист работает по совместительству.</a:t>
            </a:r>
          </a:p>
          <a:p>
            <a:pPr marL="0" indent="0">
              <a:buNone/>
            </a:pP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2315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52945" y="1043707"/>
            <a:ext cx="10317019" cy="4655129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По итогам инвентаризации будет создан аналитический инструментарий, обеспечивающий: </a:t>
            </a:r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поиск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свободной инфраструктуры по различным параметрам; </a:t>
            </a: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поиск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инфраструктуры и материально-технической базы конкретного типа (свойства); </a:t>
            </a: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поиск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специалистов по различным параметрам, потенциально возможных для привлечения к реализации образовательных программ. </a:t>
            </a:r>
          </a:p>
          <a:p>
            <a:pPr marL="0" indent="0">
              <a:buNone/>
            </a:pP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35032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06764" y="1265381"/>
            <a:ext cx="10317019" cy="3851564"/>
          </a:xfrm>
          <a:ln w="57150">
            <a:solidFill>
              <a:schemeClr val="accent5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marL="0" indent="0" algn="ctr">
              <a:buNone/>
            </a:pPr>
            <a:endParaRPr lang="ru-RU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содержательным вопросам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образовательным организациям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следует обращаться </a:t>
            </a:r>
            <a:endParaRPr 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к муниципальным кураторам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 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ответственным лицам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координаторам)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из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территориальных управлений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министерства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образования и науки Самарской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области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департаментов образования администраций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г.о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 Самара и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г.о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 Тольятти</a:t>
            </a:r>
          </a:p>
        </p:txBody>
      </p:sp>
    </p:spTree>
    <p:extLst>
      <p:ext uri="{BB962C8B-B14F-4D97-AF65-F5344CB8AC3E}">
        <p14:creationId xmlns:p14="http://schemas.microsoft.com/office/powerpoint/2010/main" val="21821497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52945" y="925287"/>
            <a:ext cx="10317019" cy="4773550"/>
          </a:xfrm>
          <a:ln w="38100">
            <a:solidFill>
              <a:srgbClr val="002060"/>
            </a:solidFill>
          </a:ln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РЕГИОНАЛЬНЫЙ КУРАТОР </a:t>
            </a:r>
          </a:p>
          <a:p>
            <a:pPr marL="0" lvl="0" indent="0" algn="ctr"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отношении общеобразовательных организаций, профессиональных образовательных организаций, образовательных организаций высшего образования, организаций дополнительного профессионального образования : </a:t>
            </a:r>
          </a:p>
          <a:p>
            <a:pPr marL="0" indent="0" algn="ctr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ЦПО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Самарской области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лице методиста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Серокуровой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Ларисы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Владимировны</a:t>
            </a:r>
          </a:p>
          <a:p>
            <a:pPr marL="0" indent="0" algn="ctr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846)200-15-19 (доб.902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#)</a:t>
            </a:r>
          </a:p>
          <a:p>
            <a:pPr marL="0" indent="0" algn="ctr">
              <a:buNone/>
            </a:pPr>
            <a:r>
              <a:rPr lang="ru-RU" u="sng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serokurovalv@samara.edu.ru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1492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49036" y="763442"/>
            <a:ext cx="10515600" cy="4833794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В инвентаризации принимают участие 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образовательные организации всех типов, </a:t>
            </a:r>
            <a:r>
              <a:rPr lang="ru-RU" sz="3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sz="3000" u="sng" dirty="0">
                <a:latin typeface="Arial" panose="020B0604020202020204" pitchFamily="34" charset="0"/>
                <a:cs typeface="Arial" panose="020B0604020202020204" pitchFamily="34" charset="0"/>
              </a:rPr>
              <a:t>исключением:</a:t>
            </a:r>
            <a:endParaRPr lang="ru-RU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дошкольных образовательных организаций, </a:t>
            </a:r>
          </a:p>
          <a:p>
            <a:pPr lvl="1"/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специальных (коррекционных) образовательных учреждений;</a:t>
            </a:r>
          </a:p>
          <a:p>
            <a:pPr lvl="1"/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специальных учебно-воспитательных учреждений (для детей с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девиантным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поведением).</a:t>
            </a:r>
          </a:p>
          <a:p>
            <a:pPr marL="0" indent="0">
              <a:buNone/>
            </a:pPr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Инвентаризацией должны быть охвачены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на 100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% 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государственные (вкл. федеральные) 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муниципальные образовательные организации. </a:t>
            </a:r>
            <a:endParaRPr lang="ru-RU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Негосударственные (частные) образовательные организации участвуют в инвентаризации в заявительном порядке.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3321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38200" y="1006764"/>
            <a:ext cx="10515600" cy="449705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Помимо образовательных организаций в инвентаризации принимают участие: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организации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культуры и спорта, </a:t>
            </a:r>
          </a:p>
          <a:p>
            <a:pPr lvl="1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научные организации и предприятия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реального сектора экономики, потенциально пригодные для реализации образовательных программ (в том числе в сетевой форме).</a:t>
            </a:r>
          </a:p>
          <a:p>
            <a:pPr marL="0" indent="0" algn="just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Региональным куратором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в отношении данных организаций является Региональный модельный центр дополнительного образования детей (Самарский Дворец детского и юношеского творчества). </a:t>
            </a:r>
          </a:p>
        </p:txBody>
      </p:sp>
    </p:spTree>
    <p:extLst>
      <p:ext uri="{BB962C8B-B14F-4D97-AF65-F5344CB8AC3E}">
        <p14:creationId xmlns:p14="http://schemas.microsoft.com/office/powerpoint/2010/main" val="1304822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52136" y="589007"/>
            <a:ext cx="10236200" cy="4819016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Региональный модельный центр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(в лице старшего методиста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Тибатиной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Юлии Вячеславовны) также будет курировать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ОРГАНИЗАЦИИ ДОПОЛНИТЕЛЬНОГО ОБРАЗОВАНИЯ ДЕТЕЙ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400" u="sng" dirty="0">
                <a:latin typeface="Arial" panose="020B0604020202020204" pitchFamily="34" charset="0"/>
                <a:cs typeface="Arial" panose="020B0604020202020204" pitchFamily="34" charset="0"/>
              </a:rPr>
              <a:t>за исключением структурных подразделений общеобразовательных </a:t>
            </a:r>
            <a:r>
              <a:rPr lang="ru-RU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организаций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ВАЖНО!</a:t>
            </a:r>
          </a:p>
          <a:p>
            <a:pPr marL="457200" lvl="1" indent="0" algn="just">
              <a:spcBef>
                <a:spcPts val="0"/>
              </a:spcBef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Структурные подразделения дополнительного  образования детей в общеобразовательных организациях не регистрируются отдельно в системе ИС МДО. Сведения о помещениях (иных территориях и площадях), находящихся в пользовании структурного подразделения, а также о специалистах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структурного подразделения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, включаются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отчёт головной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общеобра-зовательной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организации.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1497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38200" y="620486"/>
            <a:ext cx="10733314" cy="5556477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В отношении общеобразовательных организаций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профес-сиональных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образовательных организаций, образовательных организаций высшего образования, организаций дополнительного профессионального образования:</a:t>
            </a:r>
          </a:p>
          <a:p>
            <a:pPr marL="0" indent="0" algn="just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- региональным куратором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является ЦПО Самарской области (в лице методиста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Серокуровой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Ларисы Владимировны); </a:t>
            </a:r>
          </a:p>
          <a:p>
            <a:pPr algn="just">
              <a:buFontTx/>
              <a:buChar char="-"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муниципальными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кураторами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являются ответственные лица (координаторы) из территориальных управлений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Министерства образования и науки Самарской области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 департаментов образования администраций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г.о.Самара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г.о.Тольятти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В задачи регионального куратора входит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организационно-методическое сопровождение образовательных организаций в регионе через взаимодействие с координаторами в муниципалитетах.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3857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5146" y="683492"/>
            <a:ext cx="10515600" cy="540327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В задачи координаторов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в муниципалитетах входит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организационно-методическое сопровождение образовательных организаций в своём муниципалитете, включая: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оповещение образовательных организаций о предстоящей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инвентаризации;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обеспечение их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методическими материалами (методические материалы размещены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 сайте ЦПО Самарской области); 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консультирование по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возникающим вопросам; 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своевременное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информирование о каких-либо изменениях; 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выборочный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мониторинг заполненных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организациями форм отчётов – до их загрузки в систему ИС МДО.</a:t>
            </a:r>
          </a:p>
          <a:p>
            <a:pPr marL="0" indent="0">
              <a:buNone/>
            </a:pPr>
            <a:r>
              <a:rPr lang="ru-RU" u="sng" dirty="0">
                <a:latin typeface="Arial" panose="020B0604020202020204" pitchFamily="34" charset="0"/>
                <a:cs typeface="Arial" panose="020B0604020202020204" pitchFamily="34" charset="0"/>
              </a:rPr>
              <a:t>Информация о координаторах в муниципалитетах будет размещена на сайте ЦПО Самарской области</a:t>
            </a:r>
            <a:r>
              <a:rPr lang="ru-RU" u="sng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340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38200" y="711201"/>
            <a:ext cx="10515600" cy="5114834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3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Инвентаризация осуществляется по двум направлениям:</a:t>
            </a:r>
            <a:endParaRPr lang="ru-RU" sz="3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ru-RU" sz="3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1)</a:t>
            </a:r>
            <a:r>
              <a:rPr lang="ru-RU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 Инвентаризация помещений (площадей, территорий), включая их материально-техническое оснащение (оборудование, средства обучения и т.д.), пригодных для ведения образовательной, </a:t>
            </a:r>
            <a:r>
              <a:rPr lang="ru-RU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внеучебной</a:t>
            </a:r>
            <a:r>
              <a:rPr lang="ru-RU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 и (или) воспитательной работы с детьми, молодежью и (или) взрослыми (сокращённо – </a:t>
            </a:r>
            <a:r>
              <a:rPr lang="ru-RU" sz="3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инвентаризация Объектов</a:t>
            </a:r>
            <a:r>
              <a:rPr lang="ru-RU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31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Инвентаризация Объектов предполагает</a:t>
            </a:r>
            <a:r>
              <a:rPr lang="ru-RU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1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описание отдельно каждого помещения (площади, территории), в частности:</a:t>
            </a:r>
          </a:p>
          <a:p>
            <a:pPr>
              <a:lnSpc>
                <a:spcPct val="100000"/>
              </a:lnSpc>
            </a:pPr>
            <a:r>
              <a:rPr lang="ru-RU" sz="31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учебные помещения: кабинеты, аудитории, лектории, лаборатории, учебные мастерские (</a:t>
            </a:r>
            <a:r>
              <a:rPr lang="ru-RU" sz="3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sz="31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искл</a:t>
            </a:r>
            <a:r>
              <a:rPr lang="ru-RU" sz="3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подсобных помещений при мастерских: инструментальная, комната мастера, кладовая</a:t>
            </a:r>
            <a:r>
              <a:rPr lang="ru-RU" sz="3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и т.д.; </a:t>
            </a:r>
          </a:p>
          <a:p>
            <a:pPr>
              <a:lnSpc>
                <a:spcPct val="100000"/>
              </a:lnSpc>
            </a:pPr>
            <a:r>
              <a:rPr lang="ru-RU" sz="31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актовый зал, библиотека, музейное помещение, спортивный зал, танцевальный зал, бассейн (закрытого и открытого типа), спортивная площадка, стадион, футбольное поле и т.д</a:t>
            </a:r>
            <a:r>
              <a:rPr lang="ru-RU" sz="31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1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980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38200" y="785091"/>
            <a:ext cx="10515600" cy="510190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инвентаризацию не включаются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>
              <a:lnSpc>
                <a:spcPct val="100000"/>
              </a:lnSpc>
            </a:pPr>
            <a:r>
              <a:rPr lang="ru-RU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тамбуры, коридоры, гардеробы, санитарные узлы, столовая, лаборантские, помещения медицинского обслуживания, кабинеты директора и его заместителей, кабинет педагога-психолога, кабинет логопеда, учительская, канцелярия, комната технического персонала, прочие административно-хозяйственные и подсобные помещения;</a:t>
            </a:r>
          </a:p>
          <a:p>
            <a:pPr>
              <a:lnSpc>
                <a:spcPct val="100000"/>
              </a:lnSpc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помещения, доступ в которые ограничен в соответствии с законодательством о защите государственной тайны.</a:t>
            </a:r>
          </a:p>
          <a:p>
            <a:pPr marL="0" indent="0">
              <a:buNone/>
            </a:pPr>
            <a:endParaRPr 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ru-RU" sz="3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1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sz="3100" dirty="0">
                <a:latin typeface="Arial" panose="020B0604020202020204" pitchFamily="34" charset="0"/>
                <a:cs typeface="Arial" panose="020B0604020202020204" pitchFamily="34" charset="0"/>
              </a:rPr>
              <a:t> Инвентаризация специалистов организаций, готовых </a:t>
            </a:r>
            <a:r>
              <a:rPr lang="ru-RU" sz="3100" u="sng" dirty="0">
                <a:latin typeface="Arial" panose="020B0604020202020204" pitchFamily="34" charset="0"/>
                <a:cs typeface="Arial" panose="020B0604020202020204" pitchFamily="34" charset="0"/>
              </a:rPr>
              <a:t>дополнительно к текущей нагрузке </a:t>
            </a:r>
            <a:r>
              <a:rPr lang="ru-RU" sz="3100" dirty="0">
                <a:latin typeface="Arial" panose="020B0604020202020204" pitchFamily="34" charset="0"/>
                <a:cs typeface="Arial" panose="020B0604020202020204" pitchFamily="34" charset="0"/>
              </a:rPr>
              <a:t>осуществлять дополнительную образовательную деятельность (сокращённо – </a:t>
            </a:r>
            <a:r>
              <a:rPr lang="ru-RU" sz="3100" b="1" i="1" dirty="0">
                <a:latin typeface="Arial" panose="020B0604020202020204" pitchFamily="34" charset="0"/>
                <a:cs typeface="Arial" panose="020B0604020202020204" pitchFamily="34" charset="0"/>
              </a:rPr>
              <a:t>инвентаризация Специалистов</a:t>
            </a:r>
            <a:r>
              <a:rPr lang="ru-RU" sz="31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Участие Специалистов в инвентаризации носит добровольный характер. </a:t>
            </a: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Специалисты могут как иметь педагогическое образование, так и не иметь его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Предметная область интересов Специалиста может не совпадать с его основным родом деятельности.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73701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</TotalTime>
  <Words>1951</Words>
  <Application>Microsoft Office PowerPoint</Application>
  <PresentationFormat>Широкоэкранный</PresentationFormat>
  <Paragraphs>133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Тема Office</vt:lpstr>
      <vt:lpstr>ИНВЕНТАРИЗАЦИЯ ИМЕЮЩИХСЯ В САМАРСКОЙ ОБЛАСТИ КАДРОВЫХ, МАТЕРИАЛЬНО-ТЕХНИЧЕСКИХ И ИНФРАСТРУКТУРНЫХ РЕСУРСОВ СИСТЕМЫ ОБРАЗОВАНИЯ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ИНВЕНТАРИЗАЦИЯ ИМЕЮЩИХСЯ В САМАРСКОЙ ОБЛАСТИ КАДРОВЫХ, МАТЕРИАЛЬНО-ТЕХНИЧЕСКИХ И ИНФРАСТРУКТУРНЫХ РЕСУРСОВ СИСТЕМЫ ОБРАЗОВАНИЯ</dc:title>
  <dc:creator>Лариса Серокурова</dc:creator>
  <cp:lastModifiedBy>Лариса Серокурова</cp:lastModifiedBy>
  <cp:revision>47</cp:revision>
  <cp:lastPrinted>2019-09-02T14:29:29Z</cp:lastPrinted>
  <dcterms:created xsi:type="dcterms:W3CDTF">2019-09-02T10:22:01Z</dcterms:created>
  <dcterms:modified xsi:type="dcterms:W3CDTF">2019-09-03T13:05:32Z</dcterms:modified>
</cp:coreProperties>
</file>