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  <p:sldMasterId id="2147484024" r:id="rId2"/>
  </p:sldMasterIdLst>
  <p:notesMasterIdLst>
    <p:notesMasterId r:id="rId41"/>
  </p:notesMasterIdLst>
  <p:sldIdLst>
    <p:sldId id="259" r:id="rId3"/>
    <p:sldId id="367" r:id="rId4"/>
    <p:sldId id="368" r:id="rId5"/>
    <p:sldId id="328" r:id="rId6"/>
    <p:sldId id="329" r:id="rId7"/>
    <p:sldId id="332" r:id="rId8"/>
    <p:sldId id="369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5" r:id="rId18"/>
    <p:sldId id="344" r:id="rId19"/>
    <p:sldId id="347" r:id="rId20"/>
    <p:sldId id="348" r:id="rId21"/>
    <p:sldId id="349" r:id="rId22"/>
    <p:sldId id="346" r:id="rId23"/>
    <p:sldId id="351" r:id="rId24"/>
    <p:sldId id="350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70" r:id="rId37"/>
    <p:sldId id="371" r:id="rId38"/>
    <p:sldId id="372" r:id="rId39"/>
    <p:sldId id="373" r:id="rId40"/>
  </p:sldIdLst>
  <p:sldSz cx="9144000" cy="5143500" type="screen16x9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54A5B8"/>
    <a:srgbClr val="003399"/>
    <a:srgbClr val="CC0000"/>
    <a:srgbClr val="5AD339"/>
    <a:srgbClr val="FFCC00"/>
    <a:srgbClr val="006600"/>
    <a:srgbClr val="65A78E"/>
    <a:srgbClr val="62AA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08" autoAdjust="0"/>
    <p:restoredTop sz="85959" autoAdjust="0"/>
  </p:normalViewPr>
  <p:slideViewPr>
    <p:cSldViewPr>
      <p:cViewPr varScale="1">
        <p:scale>
          <a:sx n="154" d="100"/>
          <a:sy n="154" d="100"/>
        </p:scale>
        <p:origin x="19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2E6D93-015E-4490-B0A4-12ED4E1C937A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140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85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F136817-CF38-4255-AE06-789C96EA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8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3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3E71-B36B-43F0-877C-1C247F707C5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29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3E71-B36B-43F0-877C-1C247F707C5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63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3E71-B36B-43F0-877C-1C247F707C5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9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EF63-9AD0-4B85-B808-F501EEA420C9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7574-A54B-4E14-BFA6-357972366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0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DC7B-9581-4797-A3F7-1EDA1F3BAF7A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651D-45D2-4A60-87BE-17CBC2903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9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290-DAD5-400D-83B8-408996565996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3DC3-7DD5-441F-8EEA-E550632268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364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7595"/>
            <a:ext cx="8496944" cy="253828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53948"/>
            <a:ext cx="7704856" cy="54006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>
                    <a:lumMod val="9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4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040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498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911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8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786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76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06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2E13-F887-41E0-A972-3E6AFE470E3C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0936-FCB8-40D8-B702-D88AB52F3F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400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62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34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377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5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C8D8-1087-45A4-A258-AF73FC4A40CE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9923-A3ED-4A9B-8512-10D5731E2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5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C862-5B79-4EC0-A957-36F0A1B947D3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F739-88FC-4EA8-BAF6-1DF845855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23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9F3E-08A5-45F6-84DF-22CAE03C24C0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96CA-C74C-401C-9839-6BA467F767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82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A717-AB39-451C-83C8-35DC9275F4EE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9EEF-D030-4966-89BD-D2255730CD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2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8B5A-B108-4278-9A25-60B0B0BE96DA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0B98-8E6B-483A-8EBF-A75127B90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3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36D5-C066-44EA-9E24-7B1A8C3FC1D1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CD78-C526-4D1D-88B4-2B3B392215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8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DE6F-6A98-4B40-8D72-00A62433ADEB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7599-6584-4CE2-AE34-539C8A39FE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0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8DB1562-9926-4DBE-A6B4-01D1E2B77E7F}" type="datetimeFigureOut">
              <a:rPr lang="ru-RU"/>
              <a:pPr>
                <a:defRPr/>
              </a:pPr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098D4EF5-43E4-486E-B21C-EB0D6A53E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6A09-1906-43D1-8EBD-3A7B228672EF}" type="datetimeFigureOut">
              <a:rPr lang="ru-RU" smtClean="0"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55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.asurso.ru/course/view.php?id=4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statisika-obrazovaniya/2481-o-sbore-statisticheskoj-informatsii-po-forme-federalnogo-statisticheskogo-nablyudeniya-monitoring-po-osnovnym-napravleniyam-deyatelnosti-obrazovatelnoj-organizatsii-realizuyushchej-obrazovatelnye-programmy-srednego-professionalnogo-obrazovaniya-za-2021-2022-u-g-forma-spo-monitoring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statisika-obrazovaniya/2481-o-sbore-statisticheskoj-informatsii-po-forme-federalnogo-statisticheskogo-nablyudeniya-monitoring-po-osnovnym-napravleniyam-deyatelnosti-obrazovatelnoj-organizatsii-realizuyushchej-obrazovatelnye-programmy-srednego-professionalnogo-obrazovaniya-za-2021-2022-u-g-forma-spo-monitoring" TargetMode="Externa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statisika-obrazovaniya/2481-o-sbore-statisticheskoj-informatsii-po-forme-federalnogo-statisticheskogo-nablyudeniya-monitoring-po-osnovnym-napravleniyam-deyatelnosti-obrazovatelnoj-organizatsii-realizuyushchej-obrazovatelnye-programmy-srednego-professionalnogo-obrazovaniya-za-2021-2022-u-g-forma-spo-monitoring" TargetMode="Externa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9502"/>
            <a:ext cx="856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Совещание с руководителями ПОО и территориальных управлений </a:t>
            </a:r>
            <a:r>
              <a:rPr lang="ru-RU" b="1" dirty="0" err="1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МОиН</a:t>
            </a:r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  </a:t>
            </a:r>
            <a:endParaRPr lang="ru-RU" b="1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771800" y="771550"/>
            <a:ext cx="3600400" cy="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83490" y="1896383"/>
            <a:ext cx="85689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ОРГАНИЗАЦИЯ РАБОТЫ ПО ЗАПОЛНЕНИЮ </a:t>
            </a:r>
          </a:p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ФОРМЫ СТАТИСТИЧЕСКОГО ОТЧЕТА </a:t>
            </a:r>
          </a:p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«СПО-МОНИТОРИНГ» в 2022 году</a:t>
            </a:r>
            <a:endParaRPr lang="ru-RU" sz="2400" dirty="0" smtClean="0">
              <a:solidFill>
                <a:srgbClr val="CC0000"/>
              </a:solidFill>
              <a:latin typeface="Bahnschrift SemiBold Condensed" panose="020B0502040204020203" pitchFamily="34" charset="0"/>
            </a:endParaRPr>
          </a:p>
          <a:p>
            <a:pPr algn="ctr"/>
            <a:endParaRPr lang="ru-RU" sz="2400" dirty="0">
              <a:solidFill>
                <a:srgbClr val="CC0000"/>
              </a:solidFill>
              <a:latin typeface="Bahnschrift SemiBold Condensed" panose="020B0502040204020203" pitchFamily="34" charset="0"/>
            </a:endParaRPr>
          </a:p>
          <a:p>
            <a:pPr algn="ctr"/>
            <a:r>
              <a:rPr lang="ru-RU" sz="3200" dirty="0" smtClean="0">
                <a:solidFill>
                  <a:srgbClr val="003399"/>
                </a:solidFill>
                <a:latin typeface="Bahnschrift SemiBold Condensed" panose="020B0502040204020203" pitchFamily="34" charset="0"/>
              </a:rPr>
              <a:t>08 июля 2022</a:t>
            </a:r>
            <a:endParaRPr lang="ru-RU" sz="3200" dirty="0">
              <a:solidFill>
                <a:srgbClr val="003399"/>
              </a:solidFill>
              <a:latin typeface="Bahnschrift SemiBold 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1328450"/>
            <a:ext cx="7696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П.2.2.2.1 - Распределение численности студентов с ограниченными возможностями здоровья и инвалидов по специальностям, профессиям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45655" y="2705561"/>
            <a:ext cx="7586785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26 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численность студентов с ОВЗ и инвалидов, обучающихся по программа СПО в дистанционной форме обучения (т.е. исключительно с использованием дистанционных образовательных технологий).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07952"/>
            <a:ext cx="7540203" cy="125673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362658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9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806706"/>
            <a:ext cx="626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П.2.2.3 - Распределение выпуска по специальностям, профессиям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526786"/>
            <a:ext cx="7900243" cy="32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Прошли аттестацию с использованием механизма демонстрационного экзамена, получившие оценку: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15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хорошо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16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отлично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17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которым в качестве результата демонстрационного экзамена по стандартам </a:t>
            </a:r>
            <a:r>
              <a:rPr lang="ru-RU" sz="1600" dirty="0" err="1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Ворлдскиллс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засчитаны результаты чемпионатов профессионального мастерства) (в качестве оценки "отлично").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19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Средняя оценка (по пятибалльной шкале) выпускников (учтенных в гр.12), полученная при прохождении ГИА с использованием демонстрационного экзамена.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734698"/>
            <a:ext cx="6460083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623130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2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828370"/>
            <a:ext cx="72003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П.2.2.9 - Распределение численности студентов образовательной организации, обучающихся по образовательным программам среднего профессионального образования, прошедших обучение в других организациях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45655" y="2139702"/>
            <a:ext cx="7586785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Графы 3, 4, 5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 - Численность студентов, обучающихся по программам СПО, прошедших обучение (стажировку, практику) в других организациях, </a:t>
            </a:r>
            <a:r>
              <a:rPr lang="ru-RU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длительностью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 </a:t>
            </a:r>
            <a:r>
              <a:rPr lang="ru-RU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не менее месяца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, в зарубежных организациях или </a:t>
            </a:r>
            <a:r>
              <a:rPr lang="ru-RU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 иностранных организациях, расположенных на территории РФ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760272"/>
            <a:ext cx="7252171" cy="125673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1" y="4024684"/>
            <a:ext cx="7959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факту. Учитываются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все организации на территории РФ с участием иностранного капитала в деятельности (независимо от доли в уставном капитале).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8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1141171"/>
            <a:ext cx="72003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П.2.2.11 - Сведения об участии обучающихся по программам СПО в Национальном чемпионате по профессиональному мастерству по стандартам «</a:t>
            </a:r>
            <a:r>
              <a:rPr lang="ru-RU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Ворлдскиллс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», региональных, всероссийских, международных олимпиадах, конкурсах профессионального мастерства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627534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99592" y="3001623"/>
            <a:ext cx="7586785" cy="36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Полностью вся таблица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23101"/>
            <a:ext cx="7252171" cy="154542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218" y="3786594"/>
            <a:ext cx="729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7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1213179"/>
            <a:ext cx="72003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П.2.2.12 Сведения об участии обучающихся по программам СПО в Национальном чемпионате по профессиональному мастерству среди инвалидов и лиц с ограниченными возможностями здоровья «</a:t>
            </a:r>
            <a:r>
              <a:rPr lang="ru-RU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Абилимпикс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»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627534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99592" y="2956559"/>
            <a:ext cx="7586785" cy="36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Полностью вся таблица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45081"/>
            <a:ext cx="7252171" cy="126842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218" y="3858602"/>
            <a:ext cx="729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56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915566"/>
            <a:ext cx="66242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П.2.3 - Сведения о дополнительном профессиональном образовании и профессиональном обучении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26459"/>
            <a:ext cx="7900243" cy="2586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Численность лиц, обученных в организации по дополнительным профессиональным программам (ДПО)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09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Численность лиц, обученных по программам профессионального обучения (ПО):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Всего обучено;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5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Работники данной организации.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Учитывается общая численность и численность слушателей сторонних организаций (т.е. разность граф 3 и 5).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684219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7" y="4371950"/>
            <a:ext cx="79002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Показатель по обученным по программам ПО влияет на KPI губернатора (показатель «</a:t>
            </a:r>
            <a:r>
              <a:rPr lang="ru-RU" sz="1600" b="1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обученность</a:t>
            </a: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 населения») – обязателен для исполнения </a:t>
            </a:r>
            <a:r>
              <a:rPr lang="ru-RU" sz="1600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ПОО</a:t>
            </a: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!!!! 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4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915566"/>
            <a:ext cx="7200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П.2.3 - Сведения о дополнительном профессиональном образовании и профессиональном обучении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26459"/>
            <a:ext cx="7900243" cy="1512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01: </a:t>
            </a:r>
            <a:r>
              <a:rPr lang="ru-RU" sz="1600" u="sng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Дополнительное </a:t>
            </a:r>
            <a:r>
              <a:rPr lang="ru-RU" sz="1600" u="sng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профессиональное образование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ДПО: программы повышения квалификации с выдачей свидетельства/удостоверения установленного образца и программы профессиональной переподготовки с выдачей диплома установленного образца c обязательным внесением в ФИС ФРДО.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756227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236" y="3483187"/>
            <a:ext cx="7900243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09: </a:t>
            </a:r>
            <a:r>
              <a:rPr lang="ru-RU" sz="1600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Профессиональное обучение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ПО -  это основные программы, разработанные на основе ПС или ЕТКС, по ПРОФЕССИИ с выдачей свидетельства установленного образца и обязательным внесением в ФИС ФРДО.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Штриховая стрелка вправо 47"/>
          <p:cNvSpPr/>
          <p:nvPr/>
        </p:nvSpPr>
        <p:spPr>
          <a:xfrm>
            <a:off x="7668345" y="39280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996208" y="1517596"/>
            <a:ext cx="0" cy="1497346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843808" y="1944744"/>
            <a:ext cx="0" cy="1877108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69296" y="3045919"/>
            <a:ext cx="0" cy="962825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5256075" y="2118534"/>
            <a:ext cx="12355" cy="1105961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7400885" y="2118534"/>
            <a:ext cx="0" cy="1075252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315041" y="1158895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786848" y="1158895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5"/>
          <p:cNvSpPr>
            <a:spLocks noGrp="1"/>
          </p:cNvSpPr>
          <p:nvPr>
            <p:ph type="title"/>
          </p:nvPr>
        </p:nvSpPr>
        <p:spPr>
          <a:xfrm>
            <a:off x="827584" y="142747"/>
            <a:ext cx="7937599" cy="501182"/>
          </a:xfrm>
          <a:noFill/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  </a:t>
            </a:r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КАКИЕ ПРОГРАММЫ МЫ РЕАЛИЗУЕМ?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36883" y="1470462"/>
            <a:ext cx="1825564" cy="678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Дополнительные общеобразовательные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36883" y="779515"/>
            <a:ext cx="3755597" cy="436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ДОПОЛНИТЕЛЬНЫЕ</a:t>
            </a:r>
          </a:p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 ОБРАЗОВАТЕЛЬНЫЕ ПРОГРАММЫ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38653" y="1486937"/>
            <a:ext cx="1553826" cy="6449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Дополнительные профессиональные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23477" y="2459668"/>
            <a:ext cx="1906739" cy="533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Предпрофессиональные (для детей)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36883" y="3261508"/>
            <a:ext cx="2019666" cy="531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Общеразвивающие</a:t>
            </a:r>
          </a:p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(для детей и взрослых)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96335" y="2464310"/>
            <a:ext cx="1296144" cy="5286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Повышения квалификации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38653" y="3261508"/>
            <a:ext cx="1553826" cy="531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Профессиональной переподготовки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9533" y="779515"/>
            <a:ext cx="4486802" cy="432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</a:t>
            </a:r>
          </a:p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ОБРАЗОВАТЕЛЬНЫЕ ПРОГРАММЫ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59533" y="2259774"/>
            <a:ext cx="2067120" cy="88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</a:t>
            </a:r>
          </a:p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образовательные программы среднего профессионального образования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778223" y="1470462"/>
            <a:ext cx="2009801" cy="487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обучения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2723" y="3411055"/>
            <a:ext cx="1823930" cy="539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специалистов среднего звена (ППССЗ)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59533" y="4008744"/>
            <a:ext cx="2067120" cy="786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квалифицированных рабочих, служащих (ППКРС)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826557" y="3144648"/>
            <a:ext cx="2618" cy="239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359533" y="1470462"/>
            <a:ext cx="2042483" cy="502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образования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1294984" y="1969366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3794227" y="1957683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6039898" y="2172540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8200138" y="2166103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042517" y="1218554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8197366" y="1200432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3208373" y="2216583"/>
            <a:ext cx="1614206" cy="7829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профессиональной </a:t>
            </a:r>
            <a:r>
              <a:rPr lang="ru-RU" sz="1050" dirty="0" smtClean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подготовки по </a:t>
            </a:r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профессиям рабочих, должностях служащих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956076" y="3092977"/>
            <a:ext cx="1878336" cy="728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</a:t>
            </a:r>
          </a:p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профессиональной </a:t>
            </a:r>
            <a:r>
              <a:rPr lang="ru-RU" sz="1050" dirty="0" smtClean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переподготовки рабочих и служащих</a:t>
            </a:r>
            <a:endParaRPr lang="ru-RU" sz="1050" dirty="0">
              <a:solidFill>
                <a:schemeClr val="tx1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778223" y="3915280"/>
            <a:ext cx="2044356" cy="554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</a:t>
            </a:r>
          </a:p>
          <a:p>
            <a:pPr algn="ctr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повышения квалификации рабочих, служащих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8222" y="4422425"/>
            <a:ext cx="636577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Итог по программе </a:t>
            </a:r>
            <a:r>
              <a:rPr lang="ru-RU" sz="10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профессионального образования </a:t>
            </a: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– диплом с </a:t>
            </a:r>
            <a:r>
              <a:rPr lang="ru-RU" sz="10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присвоенной </a:t>
            </a: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квалификацией</a:t>
            </a:r>
          </a:p>
          <a:p>
            <a:pPr>
              <a:lnSpc>
                <a:spcPct val="150000"/>
              </a:lnSpc>
            </a:pP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Итог по программе </a:t>
            </a:r>
            <a:r>
              <a:rPr lang="ru-RU" sz="10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профессионального обучения </a:t>
            </a: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– свидетельство с присвоением разряда</a:t>
            </a:r>
          </a:p>
        </p:txBody>
      </p:sp>
      <p:cxnSp>
        <p:nvCxnSpPr>
          <p:cNvPr id="45" name="Соединительная линия уступом 44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26889" y="606359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6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Соединительная линия уступом 23"/>
          <p:cNvCxnSpPr>
            <a:endCxn id="28" idx="3"/>
          </p:cNvCxnSpPr>
          <p:nvPr/>
        </p:nvCxnSpPr>
        <p:spPr>
          <a:xfrm rot="10800000" flipV="1">
            <a:off x="3950188" y="2532790"/>
            <a:ext cx="1305888" cy="489851"/>
          </a:xfrm>
          <a:prstGeom prst="bentConnector3">
            <a:avLst>
              <a:gd name="adj1" fmla="val -62959"/>
            </a:avLst>
          </a:prstGeom>
          <a:ln w="19050">
            <a:solidFill>
              <a:srgbClr val="0066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35596" y="2477541"/>
            <a:ext cx="0" cy="962825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577908" y="1130612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060552" y="1151375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827585" y="856485"/>
            <a:ext cx="7020779" cy="2645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ОБРАЗОВАТЕЛЬНЫЕ ПРОГРАММЫ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827585" y="2026967"/>
            <a:ext cx="3284622" cy="5068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образовательные программы среднего профессионального образования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488412" y="1401619"/>
            <a:ext cx="3359951" cy="286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обучения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43608" y="2766668"/>
            <a:ext cx="2906580" cy="511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специалистов среднего звена (ППССЗ)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27584" y="3440366"/>
            <a:ext cx="3284622" cy="500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квалифицированных рабочих, служащих (ППКРС)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476926" y="2031906"/>
            <a:ext cx="3371437" cy="5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Программа профессиональной подготовки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2447765" y="2532791"/>
            <a:ext cx="2618" cy="239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827584" y="1401619"/>
            <a:ext cx="3284622" cy="286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образования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2577908" y="1689121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6065039" y="1704489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4283968" y="2766668"/>
            <a:ext cx="1610600" cy="511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chemeClr val="tx1"/>
                </a:solidFill>
                <a:latin typeface="Bahnschrift Light" panose="020B0502040204020203" pitchFamily="34" charset="0"/>
              </a:rPr>
              <a:t>РП ПМ по рабочей профессии </a:t>
            </a:r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</a:rPr>
              <a:t>=</a:t>
            </a:r>
            <a:r>
              <a:rPr lang="ru-RU" sz="750" dirty="0">
                <a:solidFill>
                  <a:schemeClr val="tx1"/>
                </a:solidFill>
                <a:latin typeface="Bahnschrift Light" panose="020B0502040204020203" pitchFamily="34" charset="0"/>
              </a:rPr>
              <a:t>  программе ПО</a:t>
            </a:r>
          </a:p>
          <a:p>
            <a:pPr algn="ctr"/>
            <a:r>
              <a:rPr lang="ru-RU" sz="675" dirty="0">
                <a:solidFill>
                  <a:schemeClr val="tx1"/>
                </a:solidFill>
                <a:latin typeface="Bahnschrift Light" panose="020B0502040204020203" pitchFamily="34" charset="0"/>
              </a:rPr>
              <a:t>(программе</a:t>
            </a:r>
          </a:p>
          <a:p>
            <a:pPr algn="ctr"/>
            <a:r>
              <a:rPr lang="ru-RU" sz="675" dirty="0">
                <a:solidFill>
                  <a:schemeClr val="tx1"/>
                </a:solidFill>
                <a:latin typeface="Bahnschrift Light" panose="020B0502040204020203" pitchFamily="34" charset="0"/>
              </a:rPr>
              <a:t>профессиональной подготовки)</a:t>
            </a:r>
          </a:p>
        </p:txBody>
      </p:sp>
      <p:sp>
        <p:nvSpPr>
          <p:cNvPr id="31" name="Заголовок 25"/>
          <p:cNvSpPr txBox="1">
            <a:spLocks/>
          </p:cNvSpPr>
          <p:nvPr/>
        </p:nvSpPr>
        <p:spPr>
          <a:xfrm>
            <a:off x="810865" y="180358"/>
            <a:ext cx="7649567" cy="501182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МЕСТО ПРОГРАММЫ ПО в 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ППССЗ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  <a:ea typeface="+mn-ea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9599" y="3959169"/>
            <a:ext cx="68147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Bahnschrift Light" panose="020B0502040204020203" pitchFamily="34" charset="0"/>
              </a:rPr>
              <a:t>Важно: программы ПО можно реализовывать в рамках ППССЗ,  при реализации ПМ по рабочей профессии с выдачей свидетельства (см. презентацию «30.03.2022  СПО-ПО-ФРДО» в  ЭМК Школа методистов/раздел Свидетельство по профессии в рамках ОП </a:t>
            </a:r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СПО </a:t>
            </a:r>
            <a:r>
              <a:rPr lang="en-US" sz="1400" dirty="0" smtClean="0">
                <a:solidFill>
                  <a:srgbClr val="002060"/>
                </a:solidFill>
                <a:latin typeface="Bahnschrift Light" panose="020B0502040204020203" pitchFamily="34" charset="0"/>
                <a:hlinkClick r:id="rId3"/>
              </a:rPr>
              <a:t>https</a:t>
            </a:r>
            <a:r>
              <a:rPr lang="en-US" sz="1400" dirty="0">
                <a:solidFill>
                  <a:srgbClr val="002060"/>
                </a:solidFill>
                <a:latin typeface="Bahnschrift Light" panose="020B0502040204020203" pitchFamily="34" charset="0"/>
                <a:hlinkClick r:id="rId3"/>
              </a:rPr>
              <a:t>://</a:t>
            </a:r>
            <a:r>
              <a:rPr lang="en-US" sz="1400" dirty="0" smtClean="0">
                <a:solidFill>
                  <a:srgbClr val="002060"/>
                </a:solidFill>
                <a:latin typeface="Bahnschrift Light" panose="020B0502040204020203" pitchFamily="34" charset="0"/>
                <a:hlinkClick r:id="rId3"/>
              </a:rPr>
              <a:t>do.asurso.ru/course/view.php?id=44</a:t>
            </a:r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</a:p>
        </p:txBody>
      </p:sp>
      <p:cxnSp>
        <p:nvCxnSpPr>
          <p:cNvPr id="19" name="Соединительная линия уступом 1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Штриховая стрелка вправо 19"/>
          <p:cNvSpPr/>
          <p:nvPr/>
        </p:nvSpPr>
        <p:spPr>
          <a:xfrm>
            <a:off x="7722775" y="28394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26889" y="682561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72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25"/>
          <p:cNvSpPr txBox="1">
            <a:spLocks/>
          </p:cNvSpPr>
          <p:nvPr/>
        </p:nvSpPr>
        <p:spPr>
          <a:xfrm>
            <a:off x="718526" y="1029893"/>
            <a:ext cx="7942026" cy="77408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cap="all" dirty="0">
                <a:solidFill>
                  <a:srgbClr val="002060"/>
                </a:solidFill>
                <a:latin typeface="Bahnschrift Light" panose="020B0502040204020203" pitchFamily="34" charset="0"/>
              </a:rPr>
              <a:t>свидетельство о профессии рабочего, должности служащего по итогам ПМ «Выполнение работ по одной или нескольким профессиям рабочих, должностям служащих»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8526" y="1916986"/>
            <a:ext cx="7942026" cy="755591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25" dirty="0">
                <a:solidFill>
                  <a:srgbClr val="002060"/>
                </a:solidFill>
                <a:latin typeface="Bahnschrift Light" panose="020B0502040204020203" pitchFamily="34" charset="0"/>
              </a:rPr>
              <a:t>Порядок организации и осуществления образовательной деятельности по образовательным программам СПО, утвержденный приказом министерства образования и науки РФ от 14 июля 2013 г. № 464</a:t>
            </a:r>
          </a:p>
        </p:txBody>
      </p:sp>
      <p:sp>
        <p:nvSpPr>
          <p:cNvPr id="9" name="Заголовок 25"/>
          <p:cNvSpPr txBox="1">
            <a:spLocks/>
          </p:cNvSpPr>
          <p:nvPr/>
        </p:nvSpPr>
        <p:spPr>
          <a:xfrm>
            <a:off x="0" y="234060"/>
            <a:ext cx="8064896" cy="501182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 НАДО ВЫДАВАТЬ и ВНОСИТЬ ДАННЫЕ В ФИС ФРДО!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526" y="4149234"/>
            <a:ext cx="8078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Bahnschrift Light" panose="020B0502040204020203" pitchFamily="34" charset="0"/>
              </a:rPr>
              <a:t>Примечание: дополнительно см. файл «Вопросы и ответы Департамента гос. политики в сфере подготовки рабочих кадров и ДПО», стр. 11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8526" y="2853090"/>
            <a:ext cx="7942026" cy="1208023"/>
          </a:xfrm>
          <a:prstGeom prst="rect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Постановление Правительства РФ от 31.05.2021 N </a:t>
            </a:r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825 (ред</a:t>
            </a:r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. от 30.11.2021)</a:t>
            </a:r>
          </a:p>
          <a:p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«О </a:t>
            </a:r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федеральной информационной системе </a:t>
            </a:r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«Федеральный </a:t>
            </a:r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реестр сведений о документах об образовании и (или) о квалификации, документах об </a:t>
            </a:r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обучении» (вместе с «Правилами формирования и ведения ФИС «Федеральный реестр сведений о документах об образовании и (или) о квалификации, документах об обучении»</a:t>
            </a:r>
            <a:endParaRPr lang="ru-RU" sz="145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8526" y="4633545"/>
            <a:ext cx="84254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Bahnschrift Light" panose="020B0502040204020203" pitchFamily="34" charset="0"/>
              </a:rPr>
              <a:t>Дополнительно необходимо работать над показателем: обучение первой профессии школьников</a:t>
            </a:r>
          </a:p>
        </p:txBody>
      </p:sp>
      <p:cxnSp>
        <p:nvCxnSpPr>
          <p:cNvPr id="11" name="Соединительная линия уступом 10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Штриховая стрелка вправо 11"/>
          <p:cNvSpPr/>
          <p:nvPr/>
        </p:nvSpPr>
        <p:spPr>
          <a:xfrm>
            <a:off x="7884368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6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31104" y="2091148"/>
            <a:ext cx="2670464" cy="428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99593" y="123478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Bahnschrift Condensed" panose="020B0502040204020203" pitchFamily="34" charset="0"/>
              </a:rPr>
              <a:t>Структура СПО-мониторинга и взаимосвязь с федеральными мониторингами</a:t>
            </a:r>
            <a:endParaRPr lang="ru-RU" sz="2400" b="1" dirty="0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90" y="1045810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00101" y="1168401"/>
            <a:ext cx="6868244" cy="1445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473780" y="1334674"/>
            <a:ext cx="1210541" cy="592282"/>
            <a:chOff x="838200" y="1762298"/>
            <a:chExt cx="1614055" cy="78970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" name="Прямоугольник 10"/>
            <p:cNvSpPr/>
            <p:nvPr/>
          </p:nvSpPr>
          <p:spPr>
            <a:xfrm>
              <a:off x="838200" y="1762298"/>
              <a:ext cx="1614055" cy="78970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>
                <a:latin typeface="Bahnschrift Light" panose="020B0502040204020203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40701" y="1971573"/>
              <a:ext cx="1496150" cy="4514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Bahnschrift Light" panose="020B0502040204020203" pitchFamily="34" charset="0"/>
                </a:rPr>
                <a:t>СПО-1</a:t>
              </a:r>
              <a:endParaRPr lang="ru-RU" sz="1600" dirty="0">
                <a:latin typeface="Bahnschrift Light" panose="020B0502040204020203" pitchFamily="34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2931105" y="1333634"/>
            <a:ext cx="1210541" cy="592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91027" y="1333635"/>
            <a:ext cx="1210541" cy="592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62897" y="1334975"/>
            <a:ext cx="1210541" cy="592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45650" y="1488136"/>
            <a:ext cx="119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Bahnschrift Light" panose="020B0502040204020203" pitchFamily="34" charset="0"/>
              </a:rPr>
              <a:t>СПО-2</a:t>
            </a:r>
            <a:endParaRPr lang="ru-RU" sz="1600" dirty="0">
              <a:latin typeface="Bahnschrift Ligh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9546" y="1501646"/>
            <a:ext cx="716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" panose="020B0502040204020203" pitchFamily="34" charset="0"/>
              </a:rPr>
              <a:t>1-ПК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2897" y="1496638"/>
            <a:ext cx="121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" panose="020B0502040204020203" pitchFamily="34" charset="0"/>
              </a:rPr>
              <a:t>ПО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4429" y="2114558"/>
            <a:ext cx="214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" panose="020B0502040204020203" pitchFamily="34" charset="0"/>
              </a:rPr>
              <a:t>СПО-мониторинг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55647" y="1786460"/>
            <a:ext cx="15360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Формы статистической отчетности</a:t>
            </a:r>
            <a:endParaRPr lang="ru-RU" sz="14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40754" y="2708736"/>
            <a:ext cx="8579954" cy="12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800101" y="2836058"/>
            <a:ext cx="2131004" cy="6972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0" y="2910026"/>
            <a:ext cx="20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Мотивирующий мониторинг деятельности  РОИВ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00101" y="3778528"/>
            <a:ext cx="2131004" cy="73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0101" y="3807540"/>
            <a:ext cx="2131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Мониторинг </a:t>
            </a:r>
            <a:br>
              <a:rPr lang="ru-RU" sz="1200" dirty="0">
                <a:latin typeface="Bahnschrift Light" panose="020B0502040204020203" pitchFamily="34" charset="0"/>
              </a:rPr>
            </a:br>
            <a:r>
              <a:rPr lang="ru-RU" sz="1200" dirty="0">
                <a:latin typeface="Bahnschrift Light" panose="020B0502040204020203" pitchFamily="34" charset="0"/>
              </a:rPr>
              <a:t>качества подготовки кадров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828940" y="2842096"/>
            <a:ext cx="1766107" cy="1181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9599" y="2942222"/>
            <a:ext cx="1805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Комплексная оценка соответствия системы СПО потребностям экономики РФ </a:t>
            </a:r>
          </a:p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(синхронизация)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158477" y="2842096"/>
            <a:ext cx="2366893" cy="1181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74804" y="2914063"/>
            <a:ext cx="232879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Мониторинг показателей эффективности деятельности </a:t>
            </a:r>
            <a:r>
              <a:rPr lang="en-US" sz="1200" dirty="0">
                <a:latin typeface="Bahnschrift Light" panose="020B0502040204020203" pitchFamily="34" charset="0"/>
              </a:rPr>
              <a:t> </a:t>
            </a:r>
            <a:r>
              <a:rPr lang="ru-RU" sz="1200" dirty="0">
                <a:latin typeface="Bahnschrift Light" panose="020B0502040204020203" pitchFamily="34" charset="0"/>
              </a:rPr>
              <a:t>руководителей субъектов РФ</a:t>
            </a:r>
          </a:p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(показатель «уровень образования»)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68345" y="2840618"/>
            <a:ext cx="1713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Федеральные мониторинги</a:t>
            </a:r>
            <a:endParaRPr lang="ru-RU" sz="14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9912" y="4188359"/>
            <a:ext cx="5112569" cy="680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ru-RU" sz="1275" dirty="0">
                <a:solidFill>
                  <a:srgbClr val="002060"/>
                </a:solidFill>
                <a:latin typeface="Bahnschrift Light" panose="020B0502040204020203" pitchFamily="34" charset="0"/>
              </a:rPr>
              <a:t>Отчеты СПО-1, СПО-2, 1-ПК, форма ПО являются первичными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ru-RU" sz="1275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Федеральные </a:t>
            </a:r>
            <a:r>
              <a:rPr lang="ru-RU" sz="1275" dirty="0">
                <a:solidFill>
                  <a:srgbClr val="002060"/>
                </a:solidFill>
                <a:latin typeface="Bahnschrift Light" panose="020B0502040204020203" pitchFamily="34" charset="0"/>
              </a:rPr>
              <a:t>мониторинги в основном используют данные СПО-1, </a:t>
            </a:r>
            <a:r>
              <a:rPr lang="ru-RU" sz="1275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СПО-2</a:t>
            </a:r>
            <a:r>
              <a:rPr lang="ru-RU" sz="1275" dirty="0">
                <a:solidFill>
                  <a:srgbClr val="002060"/>
                </a:solidFill>
                <a:latin typeface="Bahnschrift Light" panose="020B0502040204020203" pitchFamily="34" charset="0"/>
              </a:rPr>
              <a:t>, СПО-мониторинг, 1-ПК, форма ПО 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Прямая со стрелкой 8"/>
          <p:cNvCxnSpPr>
            <a:stCxn id="13" idx="2"/>
          </p:cNvCxnSpPr>
          <p:nvPr/>
        </p:nvCxnSpPr>
        <p:spPr>
          <a:xfrm>
            <a:off x="3536375" y="1925915"/>
            <a:ext cx="4847" cy="165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972399" y="1927996"/>
            <a:ext cx="4847" cy="165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468167" y="1939725"/>
            <a:ext cx="3291" cy="279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069948" y="1930861"/>
            <a:ext cx="3291" cy="279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069948" y="2207029"/>
            <a:ext cx="8458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5601568" y="2219990"/>
            <a:ext cx="86659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4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Штриховая стрелка вправо 18"/>
          <p:cNvSpPr/>
          <p:nvPr/>
        </p:nvSpPr>
        <p:spPr>
          <a:xfrm>
            <a:off x="7720073" y="-13788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2142"/>
            <a:ext cx="3907257" cy="515708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ru-RU" sz="2700" b="1" dirty="0">
                <a:solidFill>
                  <a:srgbClr val="0070C0"/>
                </a:solidFill>
                <a:latin typeface="Bahnschrift Light" panose="020B0502040204020203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ТРЕБОВАНИЯ</a:t>
            </a:r>
          </a:p>
        </p:txBody>
      </p:sp>
      <p:sp>
        <p:nvSpPr>
          <p:cNvPr id="4" name="Google Shape;149;p23"/>
          <p:cNvSpPr/>
          <p:nvPr/>
        </p:nvSpPr>
        <p:spPr>
          <a:xfrm>
            <a:off x="225278" y="2932182"/>
            <a:ext cx="3762571" cy="2044295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5" name="Google Shape;149;p23"/>
          <p:cNvSpPr/>
          <p:nvPr/>
        </p:nvSpPr>
        <p:spPr>
          <a:xfrm>
            <a:off x="4959429" y="2940429"/>
            <a:ext cx="3795932" cy="2046934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Google Shape;149;p23"/>
          <p:cNvSpPr/>
          <p:nvPr/>
        </p:nvSpPr>
        <p:spPr>
          <a:xfrm>
            <a:off x="4854940" y="798695"/>
            <a:ext cx="3824026" cy="1663931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7" name="Google Shape;149;p23"/>
          <p:cNvSpPr/>
          <p:nvPr/>
        </p:nvSpPr>
        <p:spPr>
          <a:xfrm>
            <a:off x="370419" y="822210"/>
            <a:ext cx="3762572" cy="1640416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8" name="Google Shape;148;p23"/>
          <p:cNvSpPr/>
          <p:nvPr/>
        </p:nvSpPr>
        <p:spPr>
          <a:xfrm>
            <a:off x="3080657" y="2231571"/>
            <a:ext cx="2841493" cy="1149876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235 h 10235"/>
              <a:gd name="connsiteX1" fmla="*/ 2029 w 10000"/>
              <a:gd name="connsiteY1" fmla="*/ 0 h 10235"/>
              <a:gd name="connsiteX2" fmla="*/ 8000 w 10000"/>
              <a:gd name="connsiteY2" fmla="*/ 235 h 10235"/>
              <a:gd name="connsiteX3" fmla="*/ 10000 w 10000"/>
              <a:gd name="connsiteY3" fmla="*/ 5235 h 10235"/>
              <a:gd name="connsiteX4" fmla="*/ 8000 w 10000"/>
              <a:gd name="connsiteY4" fmla="*/ 10235 h 10235"/>
              <a:gd name="connsiteX5" fmla="*/ 2000 w 10000"/>
              <a:gd name="connsiteY5" fmla="*/ 10235 h 10235"/>
              <a:gd name="connsiteX6" fmla="*/ 0 w 10000"/>
              <a:gd name="connsiteY6" fmla="*/ 5235 h 10235"/>
              <a:gd name="connsiteX0" fmla="*/ 0 w 10000"/>
              <a:gd name="connsiteY0" fmla="*/ 5282 h 10282"/>
              <a:gd name="connsiteX1" fmla="*/ 2029 w 10000"/>
              <a:gd name="connsiteY1" fmla="*/ 47 h 10282"/>
              <a:gd name="connsiteX2" fmla="*/ 8000 w 10000"/>
              <a:gd name="connsiteY2" fmla="*/ 0 h 10282"/>
              <a:gd name="connsiteX3" fmla="*/ 10000 w 10000"/>
              <a:gd name="connsiteY3" fmla="*/ 5282 h 10282"/>
              <a:gd name="connsiteX4" fmla="*/ 8000 w 10000"/>
              <a:gd name="connsiteY4" fmla="*/ 10282 h 10282"/>
              <a:gd name="connsiteX5" fmla="*/ 2000 w 10000"/>
              <a:gd name="connsiteY5" fmla="*/ 10282 h 10282"/>
              <a:gd name="connsiteX6" fmla="*/ 0 w 10000"/>
              <a:gd name="connsiteY6" fmla="*/ 5282 h 10282"/>
              <a:gd name="connsiteX0" fmla="*/ 0 w 9740"/>
              <a:gd name="connsiteY0" fmla="*/ 5470 h 10282"/>
              <a:gd name="connsiteX1" fmla="*/ 1769 w 9740"/>
              <a:gd name="connsiteY1" fmla="*/ 47 h 10282"/>
              <a:gd name="connsiteX2" fmla="*/ 7740 w 9740"/>
              <a:gd name="connsiteY2" fmla="*/ 0 h 10282"/>
              <a:gd name="connsiteX3" fmla="*/ 9740 w 9740"/>
              <a:gd name="connsiteY3" fmla="*/ 5282 h 10282"/>
              <a:gd name="connsiteX4" fmla="*/ 7740 w 9740"/>
              <a:gd name="connsiteY4" fmla="*/ 10282 h 10282"/>
              <a:gd name="connsiteX5" fmla="*/ 1740 w 9740"/>
              <a:gd name="connsiteY5" fmla="*/ 10282 h 10282"/>
              <a:gd name="connsiteX6" fmla="*/ 0 w 9740"/>
              <a:gd name="connsiteY6" fmla="*/ 5470 h 10282"/>
              <a:gd name="connsiteX0" fmla="*/ 0 w 9615"/>
              <a:gd name="connsiteY0" fmla="*/ 5320 h 10000"/>
              <a:gd name="connsiteX1" fmla="*/ 1816 w 9615"/>
              <a:gd name="connsiteY1" fmla="*/ 46 h 10000"/>
              <a:gd name="connsiteX2" fmla="*/ 7947 w 9615"/>
              <a:gd name="connsiteY2" fmla="*/ 0 h 10000"/>
              <a:gd name="connsiteX3" fmla="*/ 9615 w 9615"/>
              <a:gd name="connsiteY3" fmla="*/ 5091 h 10000"/>
              <a:gd name="connsiteX4" fmla="*/ 7947 w 9615"/>
              <a:gd name="connsiteY4" fmla="*/ 10000 h 10000"/>
              <a:gd name="connsiteX5" fmla="*/ 1786 w 9615"/>
              <a:gd name="connsiteY5" fmla="*/ 10000 h 10000"/>
              <a:gd name="connsiteX6" fmla="*/ 0 w 9615"/>
              <a:gd name="connsiteY6" fmla="*/ 5320 h 10000"/>
              <a:gd name="connsiteX0" fmla="*/ 0 w 10000"/>
              <a:gd name="connsiteY0" fmla="*/ 5000 h 10000"/>
              <a:gd name="connsiteX1" fmla="*/ 1889 w 10000"/>
              <a:gd name="connsiteY1" fmla="*/ 46 h 10000"/>
              <a:gd name="connsiteX2" fmla="*/ 8265 w 10000"/>
              <a:gd name="connsiteY2" fmla="*/ 0 h 10000"/>
              <a:gd name="connsiteX3" fmla="*/ 10000 w 10000"/>
              <a:gd name="connsiteY3" fmla="*/ 5091 h 10000"/>
              <a:gd name="connsiteX4" fmla="*/ 8265 w 10000"/>
              <a:gd name="connsiteY4" fmla="*/ 10000 h 10000"/>
              <a:gd name="connsiteX5" fmla="*/ 1858 w 10000"/>
              <a:gd name="connsiteY5" fmla="*/ 10000 h 10000"/>
              <a:gd name="connsiteX6" fmla="*/ 0 w 10000"/>
              <a:gd name="connsiteY6" fmla="*/ 5000 h 10000"/>
              <a:gd name="connsiteX0" fmla="*/ 0 w 9938"/>
              <a:gd name="connsiteY0" fmla="*/ 5000 h 10000"/>
              <a:gd name="connsiteX1" fmla="*/ 1889 w 9938"/>
              <a:gd name="connsiteY1" fmla="*/ 46 h 10000"/>
              <a:gd name="connsiteX2" fmla="*/ 8265 w 9938"/>
              <a:gd name="connsiteY2" fmla="*/ 0 h 10000"/>
              <a:gd name="connsiteX3" fmla="*/ 9938 w 9938"/>
              <a:gd name="connsiteY3" fmla="*/ 4817 h 10000"/>
              <a:gd name="connsiteX4" fmla="*/ 8265 w 9938"/>
              <a:gd name="connsiteY4" fmla="*/ 10000 h 10000"/>
              <a:gd name="connsiteX5" fmla="*/ 1858 w 9938"/>
              <a:gd name="connsiteY5" fmla="*/ 10000 h 10000"/>
              <a:gd name="connsiteX6" fmla="*/ 0 w 9938"/>
              <a:gd name="connsiteY6" fmla="*/ 5000 h 10000"/>
              <a:gd name="connsiteX0" fmla="*/ 0 w 9969"/>
              <a:gd name="connsiteY0" fmla="*/ 4954 h 10000"/>
              <a:gd name="connsiteX1" fmla="*/ 1870 w 9969"/>
              <a:gd name="connsiteY1" fmla="*/ 46 h 10000"/>
              <a:gd name="connsiteX2" fmla="*/ 8286 w 9969"/>
              <a:gd name="connsiteY2" fmla="*/ 0 h 10000"/>
              <a:gd name="connsiteX3" fmla="*/ 9969 w 9969"/>
              <a:gd name="connsiteY3" fmla="*/ 4817 h 10000"/>
              <a:gd name="connsiteX4" fmla="*/ 8286 w 9969"/>
              <a:gd name="connsiteY4" fmla="*/ 10000 h 10000"/>
              <a:gd name="connsiteX5" fmla="*/ 1839 w 9969"/>
              <a:gd name="connsiteY5" fmla="*/ 10000 h 10000"/>
              <a:gd name="connsiteX6" fmla="*/ 0 w 9969"/>
              <a:gd name="connsiteY6" fmla="*/ 4954 h 10000"/>
              <a:gd name="connsiteX0" fmla="*/ 0 w 10218"/>
              <a:gd name="connsiteY0" fmla="*/ 4954 h 10000"/>
              <a:gd name="connsiteX1" fmla="*/ 1876 w 10218"/>
              <a:gd name="connsiteY1" fmla="*/ 46 h 10000"/>
              <a:gd name="connsiteX2" fmla="*/ 8312 w 10218"/>
              <a:gd name="connsiteY2" fmla="*/ 0 h 10000"/>
              <a:gd name="connsiteX3" fmla="*/ 10218 w 10218"/>
              <a:gd name="connsiteY3" fmla="*/ 4771 h 10000"/>
              <a:gd name="connsiteX4" fmla="*/ 8312 w 10218"/>
              <a:gd name="connsiteY4" fmla="*/ 10000 h 10000"/>
              <a:gd name="connsiteX5" fmla="*/ 1845 w 10218"/>
              <a:gd name="connsiteY5" fmla="*/ 10000 h 10000"/>
              <a:gd name="connsiteX6" fmla="*/ 0 w 10218"/>
              <a:gd name="connsiteY6" fmla="*/ 4954 h 10000"/>
              <a:gd name="connsiteX0" fmla="*/ 0 w 10218"/>
              <a:gd name="connsiteY0" fmla="*/ 4954 h 10000"/>
              <a:gd name="connsiteX1" fmla="*/ 1876 w 10218"/>
              <a:gd name="connsiteY1" fmla="*/ 46 h 10000"/>
              <a:gd name="connsiteX2" fmla="*/ 8312 w 10218"/>
              <a:gd name="connsiteY2" fmla="*/ 0 h 10000"/>
              <a:gd name="connsiteX3" fmla="*/ 10218 w 10218"/>
              <a:gd name="connsiteY3" fmla="*/ 4954 h 10000"/>
              <a:gd name="connsiteX4" fmla="*/ 8312 w 10218"/>
              <a:gd name="connsiteY4" fmla="*/ 10000 h 10000"/>
              <a:gd name="connsiteX5" fmla="*/ 1845 w 10218"/>
              <a:gd name="connsiteY5" fmla="*/ 10000 h 10000"/>
              <a:gd name="connsiteX6" fmla="*/ 0 w 10218"/>
              <a:gd name="connsiteY6" fmla="*/ 4954 h 10000"/>
              <a:gd name="connsiteX0" fmla="*/ 0 w 10218"/>
              <a:gd name="connsiteY0" fmla="*/ 5000 h 10046"/>
              <a:gd name="connsiteX1" fmla="*/ 1876 w 10218"/>
              <a:gd name="connsiteY1" fmla="*/ 92 h 10046"/>
              <a:gd name="connsiteX2" fmla="*/ 8374 w 10218"/>
              <a:gd name="connsiteY2" fmla="*/ 0 h 10046"/>
              <a:gd name="connsiteX3" fmla="*/ 10218 w 10218"/>
              <a:gd name="connsiteY3" fmla="*/ 5000 h 10046"/>
              <a:gd name="connsiteX4" fmla="*/ 8312 w 10218"/>
              <a:gd name="connsiteY4" fmla="*/ 10046 h 10046"/>
              <a:gd name="connsiteX5" fmla="*/ 1845 w 10218"/>
              <a:gd name="connsiteY5" fmla="*/ 10046 h 10046"/>
              <a:gd name="connsiteX6" fmla="*/ 0 w 10218"/>
              <a:gd name="connsiteY6" fmla="*/ 5000 h 10046"/>
              <a:gd name="connsiteX0" fmla="*/ 0 w 10249"/>
              <a:gd name="connsiteY0" fmla="*/ 4909 h 10046"/>
              <a:gd name="connsiteX1" fmla="*/ 1907 w 10249"/>
              <a:gd name="connsiteY1" fmla="*/ 92 h 10046"/>
              <a:gd name="connsiteX2" fmla="*/ 8405 w 10249"/>
              <a:gd name="connsiteY2" fmla="*/ 0 h 10046"/>
              <a:gd name="connsiteX3" fmla="*/ 10249 w 10249"/>
              <a:gd name="connsiteY3" fmla="*/ 5000 h 10046"/>
              <a:gd name="connsiteX4" fmla="*/ 8343 w 10249"/>
              <a:gd name="connsiteY4" fmla="*/ 10046 h 10046"/>
              <a:gd name="connsiteX5" fmla="*/ 1876 w 10249"/>
              <a:gd name="connsiteY5" fmla="*/ 10046 h 10046"/>
              <a:gd name="connsiteX6" fmla="*/ 0 w 10249"/>
              <a:gd name="connsiteY6" fmla="*/ 4909 h 10046"/>
              <a:gd name="connsiteX0" fmla="*/ 0 w 10187"/>
              <a:gd name="connsiteY0" fmla="*/ 4909 h 10046"/>
              <a:gd name="connsiteX1" fmla="*/ 1845 w 10187"/>
              <a:gd name="connsiteY1" fmla="*/ 92 h 10046"/>
              <a:gd name="connsiteX2" fmla="*/ 8343 w 10187"/>
              <a:gd name="connsiteY2" fmla="*/ 0 h 10046"/>
              <a:gd name="connsiteX3" fmla="*/ 10187 w 10187"/>
              <a:gd name="connsiteY3" fmla="*/ 5000 h 10046"/>
              <a:gd name="connsiteX4" fmla="*/ 8281 w 10187"/>
              <a:gd name="connsiteY4" fmla="*/ 10046 h 10046"/>
              <a:gd name="connsiteX5" fmla="*/ 1814 w 10187"/>
              <a:gd name="connsiteY5" fmla="*/ 10046 h 10046"/>
              <a:gd name="connsiteX6" fmla="*/ 0 w 10187"/>
              <a:gd name="connsiteY6" fmla="*/ 4909 h 10046"/>
              <a:gd name="connsiteX0" fmla="*/ 0 w 10187"/>
              <a:gd name="connsiteY0" fmla="*/ 4909 h 10046"/>
              <a:gd name="connsiteX1" fmla="*/ 1845 w 10187"/>
              <a:gd name="connsiteY1" fmla="*/ 46 h 10046"/>
              <a:gd name="connsiteX2" fmla="*/ 8343 w 10187"/>
              <a:gd name="connsiteY2" fmla="*/ 0 h 10046"/>
              <a:gd name="connsiteX3" fmla="*/ 10187 w 10187"/>
              <a:gd name="connsiteY3" fmla="*/ 5000 h 10046"/>
              <a:gd name="connsiteX4" fmla="*/ 8281 w 10187"/>
              <a:gd name="connsiteY4" fmla="*/ 10046 h 10046"/>
              <a:gd name="connsiteX5" fmla="*/ 1814 w 10187"/>
              <a:gd name="connsiteY5" fmla="*/ 10046 h 10046"/>
              <a:gd name="connsiteX6" fmla="*/ 0 w 10187"/>
              <a:gd name="connsiteY6" fmla="*/ 4909 h 1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87" h="10046">
                <a:moveTo>
                  <a:pt x="0" y="4909"/>
                </a:moveTo>
                <a:lnTo>
                  <a:pt x="1845" y="46"/>
                </a:lnTo>
                <a:lnTo>
                  <a:pt x="8343" y="0"/>
                </a:lnTo>
                <a:lnTo>
                  <a:pt x="10187" y="5000"/>
                </a:lnTo>
                <a:lnTo>
                  <a:pt x="8281" y="10046"/>
                </a:lnTo>
                <a:lnTo>
                  <a:pt x="1814" y="10046"/>
                </a:lnTo>
                <a:lnTo>
                  <a:pt x="0" y="490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>
              <a:spcAft>
                <a:spcPts val="450"/>
              </a:spcAft>
            </a:pPr>
            <a:r>
              <a:rPr lang="ru-RU" sz="1650" dirty="0">
                <a:latin typeface="Bahnschrift Light" panose="020B0502040204020203" pitchFamily="34" charset="0"/>
                <a:ea typeface="Droid Serif"/>
                <a:cs typeface="Droid Serif"/>
                <a:sym typeface="Droid Serif"/>
              </a:rPr>
              <a:t>СВИДЕТЕЛЬСТВО</a:t>
            </a:r>
            <a:r>
              <a:rPr lang="ru-RU" sz="1500" dirty="0">
                <a:latin typeface="Bahnschrift Light" panose="020B0502040204020203" pitchFamily="34" charset="0"/>
                <a:ea typeface="Droid Serif"/>
                <a:cs typeface="Droid Serif"/>
                <a:sym typeface="Droid Serif"/>
              </a:rPr>
              <a:t> </a:t>
            </a:r>
          </a:p>
          <a:p>
            <a:pPr algn="ctr">
              <a:spcAft>
                <a:spcPts val="450"/>
              </a:spcAft>
            </a:pPr>
            <a:r>
              <a:rPr lang="ru-RU" sz="1425" dirty="0">
                <a:latin typeface="Bahnschrift Light" panose="020B0502040204020203" pitchFamily="34" charset="0"/>
                <a:ea typeface="Droid Serif"/>
                <a:cs typeface="Droid Serif"/>
                <a:sym typeface="Droid Serif"/>
              </a:rPr>
              <a:t>о профессии рабочего, должности служащего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789553"/>
            <a:ext cx="2646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Выдается на бланке установленного образца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5556" y="1249691"/>
            <a:ext cx="3326756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ОО вправе выбрать любую форму, размер, цветовое оформление и печатать самим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6070" y="1632300"/>
            <a:ext cx="3056726" cy="744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Рекомендовано заказывать в типографии бланки, защищенные от подделок, с серией и номером</a:t>
            </a:r>
          </a:p>
          <a:p>
            <a:pPr algn="ctr"/>
            <a:endParaRPr lang="ru-RU" sz="225" dirty="0">
              <a:latin typeface="Bahnschrift Light" panose="020B0502040204020203" pitchFamily="34" charset="0"/>
            </a:endParaRPr>
          </a:p>
          <a:p>
            <a:pPr algn="ctr"/>
            <a:r>
              <a:rPr lang="ru-RU" sz="750" dirty="0">
                <a:latin typeface="Bahnschrift Light" panose="020B0502040204020203" pitchFamily="34" charset="0"/>
              </a:rPr>
              <a:t>Письмо </a:t>
            </a:r>
            <a:r>
              <a:rPr lang="ru-RU" sz="750" dirty="0" err="1">
                <a:latin typeface="Bahnschrift Light" panose="020B0502040204020203" pitchFamily="34" charset="0"/>
              </a:rPr>
              <a:t>Минобрнауки</a:t>
            </a:r>
            <a:r>
              <a:rPr lang="ru-RU" sz="750" dirty="0">
                <a:latin typeface="Bahnschrift Light" panose="020B0502040204020203" pitchFamily="34" charset="0"/>
              </a:rPr>
              <a:t> № АК-608/06 от 12.03.2015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69528" y="766037"/>
            <a:ext cx="2646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Требования к ЛНА в ПОО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8940" y="1248455"/>
            <a:ext cx="3456890" cy="10679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ОО должна иметь ЛНА «Порядок организации образовательной деятельности по программам ПО» (</a:t>
            </a:r>
            <a:r>
              <a:rPr lang="ru-RU" sz="900" dirty="0">
                <a:latin typeface="Bahnschrift Light" panose="020B0502040204020203" pitchFamily="34" charset="0"/>
              </a:rPr>
              <a:t>п. 1-3, №438); «</a:t>
            </a:r>
            <a:r>
              <a:rPr lang="ru-RU" sz="1088" dirty="0">
                <a:latin typeface="Bahnschrift Light" panose="020B0502040204020203" pitchFamily="34" charset="0"/>
              </a:rPr>
              <a:t>Порядок заполнения, учета и выдачи свидетельства..», Приказ, утверждающий образец свидетельства </a:t>
            </a:r>
            <a:r>
              <a:rPr lang="ru-RU" sz="900" dirty="0">
                <a:latin typeface="Bahnschrift Light" panose="020B0502040204020203" pitchFamily="34" charset="0"/>
              </a:rPr>
              <a:t>(п.21, № 438;, 273-ФЗ, </a:t>
            </a:r>
          </a:p>
          <a:p>
            <a:pPr algn="ctr"/>
            <a:r>
              <a:rPr lang="ru-RU" sz="900" dirty="0">
                <a:latin typeface="Bahnschrift Light" panose="020B0502040204020203" pitchFamily="34" charset="0"/>
              </a:rPr>
              <a:t>п 2, часть 10, </a:t>
            </a:r>
            <a:r>
              <a:rPr lang="ru-RU" sz="900" dirty="0" err="1">
                <a:latin typeface="Bahnschrift Light" panose="020B0502040204020203" pitchFamily="34" charset="0"/>
              </a:rPr>
              <a:t>ст</a:t>
            </a:r>
            <a:r>
              <a:rPr lang="ru-RU" sz="900" dirty="0">
                <a:latin typeface="Bahnschrift Light" panose="020B0502040204020203" pitchFamily="34" charset="0"/>
              </a:rPr>
              <a:t> 60)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68" y="2931790"/>
            <a:ext cx="280831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Требования к названию  профессии рабочего, должности служащего в свидетельстве и содержанию программы  ПО</a:t>
            </a:r>
            <a:endParaRPr lang="ru-RU" sz="15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9533" y="4087517"/>
            <a:ext cx="3510158" cy="888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Название профессии, должности служащего  и содержание ПО должно соответствовать ПС/установленным в РФ </a:t>
            </a:r>
          </a:p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квалификационным требованиям</a:t>
            </a:r>
          </a:p>
          <a:p>
            <a:pPr algn="ctr"/>
            <a:r>
              <a:rPr lang="ru-RU" sz="825" dirty="0">
                <a:latin typeface="Bahnschrift Light" panose="020B0502040204020203" pitchFamily="34" charset="0"/>
              </a:rPr>
              <a:t>МР </a:t>
            </a:r>
            <a:r>
              <a:rPr lang="ru-RU" sz="825" dirty="0" err="1">
                <a:latin typeface="Bahnschrift Light" panose="020B0502040204020203" pitchFamily="34" charset="0"/>
              </a:rPr>
              <a:t>Минпросвещения</a:t>
            </a:r>
            <a:r>
              <a:rPr lang="ru-RU" sz="825" dirty="0">
                <a:latin typeface="Bahnschrift Light" panose="020B0502040204020203" pitchFamily="34" charset="0"/>
              </a:rPr>
              <a:t> РФ 27.07.2020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56890" y="3111811"/>
            <a:ext cx="2646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Требования к срокам выдачи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76871" y="3811818"/>
            <a:ext cx="3381266" cy="981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Свидетельство выдается сразу после освоения профессионального модуля, вне зависимости от продолжения обучения и итоговой аттестации по программам СПО</a:t>
            </a:r>
          </a:p>
          <a:p>
            <a:pPr algn="ctr"/>
            <a:r>
              <a:rPr lang="ru-RU" sz="525" dirty="0">
                <a:latin typeface="Bahnschrift Light" panose="020B0502040204020203" pitchFamily="34" charset="0"/>
              </a:rPr>
              <a:t> </a:t>
            </a:r>
          </a:p>
          <a:p>
            <a:pPr algn="ctr"/>
            <a:r>
              <a:rPr lang="ru-RU" sz="900" dirty="0">
                <a:latin typeface="Bahnschrift Light" panose="020B0502040204020203" pitchFamily="34" charset="0"/>
              </a:rPr>
              <a:t>(части 10, 11 статьи 60 273-ФЗ)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67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915566"/>
            <a:ext cx="626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 2.4.2 - Численность обучающихся по основным программам ПО из числа лиц с ОВЗ и инвалидов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26459"/>
            <a:ext cx="7900243" cy="1087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04: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4 -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Всего обучается;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10 -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них по адаптированным программам.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6460083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56159" y="3291830"/>
            <a:ext cx="729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6222" y="4011910"/>
            <a:ext cx="7294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Примечание: при отсутствии данных по ОВЗ в СПО 1 данные графы для внесения данных не отображаются</a:t>
            </a:r>
            <a:endParaRPr lang="ru-RU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3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П.3.1.1 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- Распределение численности основного персонала по уровню образования (без внешних совместителей и работающих по договорам гражданско-правового характера, на 01 октября отчетного года)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77429" y="2225667"/>
            <a:ext cx="7900243" cy="274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численности преподавателей и мастеров производственного обучения: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23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имеют опыт работы на предприятиях и в организациях не менее 5 лет сроком давности не более 3 лет;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24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прошли обучение (стажировку/практику) за рубежом в течение последних 3 лет;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25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имеют звания лауреатов всероссийских, международных конкурсов, почетные звания Российской Федерации, а также являются лауреатами государственных премий, член-корреспондентами или академиками государственных академий наук.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П.3.1.1 - Распределение численности основного персонала по уровню образования (без внешних совместителей и работающих по договорам гражданско-правового характера, на 01 октября отчетного года)</a:t>
            </a:r>
            <a:endParaRPr lang="ru-RU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2272282"/>
            <a:ext cx="79002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Строки 41-49 </a:t>
            </a:r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- Наличие специалистов, работающих с лицами с ОВЗ и инвалидностью в ОО.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Строка 50 </a:t>
            </a:r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- Численность студентов с инвалидностью и ОВЗ, обучающихся по образовательным программам СПО, находящихся под патронажем </a:t>
            </a:r>
            <a:r>
              <a:rPr lang="ru-RU" dirty="0" err="1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тьюторов</a:t>
            </a:r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, ассистентов (помощников), узких специалистов.</a:t>
            </a:r>
            <a:endParaRPr lang="ru-RU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236" y="4290650"/>
            <a:ext cx="7900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9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П.3.1.2 - Распределение численности внешних совместителей по уровню образования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82160"/>
            <a:ext cx="7900243" cy="274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численности преподавателей и мастеров производственного обучения (работающих на не менее чем 25% ставки):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16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прошедшие обучение (стажировку/практику) за рубежом в течение последних 3 лет;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17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действующие работники профильных предприятий, организаций;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имеют звания лауреатов всероссийских, международных конкурсов, почетные звания Российской Федерации, а также являются лауреатами государственных премий, член-корреспондентами или академиками государственных академий наук.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85440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6" y="4526750"/>
            <a:ext cx="7900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28340"/>
            <a:ext cx="72723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П.3.2 - Распределение персонала по стажу работы (без внешних совместителей и работающих по договорам гражданско-правового характера)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8" y="2318739"/>
            <a:ext cx="7612210" cy="658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Преподаватели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(строка 07)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мастера производственного обучения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(строка 12)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 стажем работы 10 лет и более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(графы 7, 8, 9).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01290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992271"/>
            <a:ext cx="7966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8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П.3.3 - Сведения о повышении квалификации и (или) профессиональной переподготовке персонала (без внешних совместителей и работающих по договорам гражданско-правового характера)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8" y="2571750"/>
            <a:ext cx="7323732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08, 09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руководителей и педагогических работников, прошедших обучение по дополнительным профессиональным программам по вопросам подготовки кадров по 50 наиболее перспективным и востребованным профессиям и специальностям).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5488" y="4417088"/>
            <a:ext cx="7966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1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П.3.3 - Сведения о повышении квалификации и (или) профессиональной переподготовке персонала (без внешних совместителей и работающих по договорам гражданско-правового характера)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8" y="2207516"/>
            <a:ext cx="7900242" cy="217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12 </a:t>
            </a:r>
            <a:r>
              <a:rPr lang="ru-RU" sz="15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педагогических работников, прошедших обучение в БПОО субъекта Российской Федерации по программам дополнительного профессионального образования по компетенциям, необходимым для работы с обучающимися с инвалидностью и ограниченными возможностями).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13 </a:t>
            </a:r>
            <a:r>
              <a:rPr lang="ru-RU" sz="15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педагогических работников, прошедших обучение в РУМЦ по программам дополнительного профессионального образования по компетенциям, необходимым для работы с обучающимися с инвалидностью и ограниченными возможностями здоровья</a:t>
            </a:r>
            <a:r>
              <a:rPr lang="ru-RU" sz="15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).,</a:t>
            </a:r>
            <a:endParaRPr lang="ru-RU" sz="15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5488" y="4325953"/>
            <a:ext cx="7966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Федеральный уровень: РУМЦ– СГК,  БПОО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–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ТСПК,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Региональный уровень:  РУМЦ – ТСЭК, ТК им. Кузнецова,  ТСПК 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П.4.1 - Наличие и движение основных фондов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41388" y="1545742"/>
            <a:ext cx="7951092" cy="167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11 графы 5, 7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машины и оборудование, используемые в учебных целях в рамках реализации программ СПО, введённые в действие в отчётном году.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12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машины и оборудование не старше 5 лет, переданные на безвозмездной основе профильными организациями и предприятиями.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57606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7682" y="3297958"/>
            <a:ext cx="7966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</a:t>
            </a:r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факту. Отражаются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все основные фонды организации, учитываемые ею на счете по учету основных средств и находящиеся в организации на правах собственности, хозяйственного ведения, оперативного управления, договора аренды; основные фонды, приобретенные организацией за счет средств от предпринимательской деятельности, целевых средств и безвозмездных поступлений.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7307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П.4.3 - </a:t>
            </a:r>
            <a:r>
              <a:rPr lang="ru-RU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Безбарьерная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 архитектурная среда в образовательной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948135"/>
            <a:ext cx="7900243" cy="177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1- 4 – оборудование учебно-лабораторных зданий для обучающихся с ОВЗ и инвалидов (входные пути, пути перемещения внутри здания, санитарно-гигиенические помещения, аудитории, кабинеты, мастерские).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9 - количество жилых помещений общежитий, находящихся в собственности образовательной организации, оборудованных для проживания лиц с инвалидностью и ОВЗ (нарушения зрения, слуха, ОДА</a:t>
            </a:r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78737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5" y="4108375"/>
            <a:ext cx="79002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Важно: создание доступной среды – показатель качества работы ПОО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8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Характеристика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899592" y="1059582"/>
            <a:ext cx="7615758" cy="37311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ВСЕГО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показателей, влияющих на </a:t>
            </a:r>
            <a:r>
              <a:rPr lang="ru-RU" sz="1800" dirty="0" smtClean="0">
                <a:latin typeface="Bahnschrift Light" panose="020B0502040204020203" pitchFamily="34" charset="0"/>
              </a:rPr>
              <a:t>мониторинг качества </a:t>
            </a:r>
            <a:r>
              <a:rPr lang="ru-RU" sz="1800" dirty="0">
                <a:latin typeface="Bahnschrift Light" panose="020B0502040204020203" pitchFamily="34" charset="0"/>
              </a:rPr>
              <a:t>подготовки </a:t>
            </a:r>
            <a:r>
              <a:rPr lang="ru-RU" sz="1800" dirty="0" smtClean="0">
                <a:latin typeface="Bahnschrift Light" panose="020B0502040204020203" pitchFamily="34" charset="0"/>
              </a:rPr>
              <a:t>кадров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–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89, из них доступны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для заполнения в отчёте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СПО-мониторинг» - около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40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Большинство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показателей автоматически </a:t>
            </a:r>
            <a:r>
              <a:rPr lang="ru-RU" sz="1800" u="sng" dirty="0">
                <a:solidFill>
                  <a:srgbClr val="002060"/>
                </a:solidFill>
                <a:latin typeface="Bahnschrift Light" panose="020B0502040204020203" pitchFamily="34" charset="0"/>
              </a:rPr>
              <a:t>выгружаются из ранее сданных отчетов СПО-1, СПО-2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Заполняемые показатели, влияющие на мониторинг </a:t>
            </a:r>
            <a:b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качества подготовки кадров</a:t>
            </a:r>
            <a:r>
              <a:rPr lang="en-US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,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 представлены по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  <a:hlinkClick r:id="rId2"/>
              </a:rPr>
              <a:t>ссылке</a:t>
            </a: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В случае выявления критических ошибок в ранее загруженных отчетах СПО-1 и СПО-2 возможно провести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  <a:hlinkClick r:id="rId2"/>
              </a:rPr>
              <a:t>процедуру исправления данных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 в исключительных/единичных случаях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5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7307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П.4.7 - Наличие специальных технических и программных средств (кроме программных средств общего назначения)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948135"/>
            <a:ext cx="7323733" cy="177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13 – 28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(Устройства для печати рельефно-точечным шрифтом Брайля, Устройства для ввода информации рельефно-точечным шрифтом Брайля, Читающие машины</a:t>
            </a:r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,……..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29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Использование предоставленных БПОО субъекта Российской Федерации информационных и материально-технических ресурсов для обучения лиц с ОВЗ и инвалидов в образовательном процессе.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78737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5" y="4108375"/>
            <a:ext cx="79002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</a:t>
            </a:r>
            <a:r>
              <a:rPr lang="ru-RU" sz="1600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).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7307"/>
            <a:ext cx="7272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П.5.2 - Расходы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707654"/>
            <a:ext cx="7323733" cy="18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машины и оборудование, включая хозяйственный инвентарь.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15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расходы на осуществление воспитательной и социализирующей деятельности.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24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доступной среды для обучения инвалидов и лиц с ОВЗ (на повышение архитектурной доступности зданий, приобретение технических средств реабилитации и специального оборудования).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52851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5" y="3828985"/>
            <a:ext cx="79002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Учитывать все средства: бюджетные и внебюджетные!!!!</a:t>
            </a:r>
          </a:p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Важно: создание доступной среды – показатель качества работы ПОО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89315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5.2.1 - Расходы организации на обеспечение деятельности БПОО </a:t>
            </a:r>
            <a:r>
              <a:rPr lang="ru-RU" u="sng" dirty="0">
                <a:solidFill>
                  <a:srgbClr val="002060"/>
                </a:solidFill>
                <a:latin typeface="Bahnschrift SemiLight" panose="020B0502040204020203" pitchFamily="34" charset="0"/>
              </a:rPr>
              <a:t>(для ПОО, имеющих данный статус)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2067694"/>
            <a:ext cx="7323733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организации на реализацию функций БПОО: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39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оборудование в учебно-производственных мастерских и лабораториях рабочих мест для лиц с ограниченными возможностями здоровья и инвалидностью.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86409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6889" y="4011910"/>
            <a:ext cx="7900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Ноль ставить нельзя, учитывать разные </a:t>
            </a:r>
            <a:r>
              <a:rPr lang="ru-RU" b="1" dirty="0" err="1">
                <a:solidFill>
                  <a:srgbClr val="002060"/>
                </a:solidFill>
                <a:latin typeface="Bahnschrift Light" panose="020B0502040204020203" pitchFamily="34" charset="0"/>
              </a:rPr>
              <a:t>нозоологии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!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89315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П.6 - Сведения о реализации основных направлений воспитательной деятельности организации</a:t>
            </a:r>
            <a:endParaRPr lang="ru-RU" u="sng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2067694"/>
            <a:ext cx="7323733" cy="658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Строка 11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  <a:t> - Численность студентов, обучающихся по программам СПО, зачисленных в студенческие спортивные клубы.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86409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6889" y="4011910"/>
            <a:ext cx="7900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Ноль ставить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нельзя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!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3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860503"/>
            <a:ext cx="72723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П.8 - Вовлечение общественно-деловых объединений, организаций и предприятий (работодателей) в развитие образовательной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996294"/>
            <a:ext cx="7323733" cy="2039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Число БПОО в субъекте Российской Федерации, с которыми заключены соглашения сетевого взаимодействия по вопросам предоставления информационных и материально-технических ресурсов для обучения лиц с ОВЗ и инвалидов.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9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Число РУМЦ, с которыми заключены соглашения сетевого взаимодействие по вопросам развития инклюзивного образования в системе СПО, ПО и ДПО.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94027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6678" y="4011453"/>
            <a:ext cx="732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</a:t>
            </a:r>
            <a:r>
              <a:rPr lang="ru-RU" sz="1600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).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959151" y="4319691"/>
            <a:ext cx="7966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Федеральный уровень: РУМЦ– СГК,  БПОО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–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ТСПК,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Региональный уровень:  РУМЦ – ТСЭК, ТК им. Кузнецова,  ТСПК 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2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ЭТАПЫ РАБОТЫ (текущее состояние)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90795" y="656207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64007" y="951694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1</a:t>
            </a:r>
            <a:endParaRPr lang="ru-RU" sz="2700" b="1" dirty="0">
              <a:solidFill>
                <a:prstClr val="white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7705" y="922948"/>
            <a:ext cx="50896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Заполнение профессиональной образовательной организацией (ПОО) формы отчёта в программном модуле 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25652" y="868540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15.07.2022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1669" y="1643155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21690" y="1562623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Загрузка ПОО электронной версии отчёта (выходного файла *.</a:t>
            </a:r>
            <a:r>
              <a:rPr lang="ru-RU" sz="1350" dirty="0" err="1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zip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) в личном кабинет на сайте ГИВЦ. Автоматизированная ВЕРИФИКАЦИЯ ДАННЫХ.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19637" y="1571718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15.07.2022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1669" y="2427254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27705" y="2353511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Проверка загруженного на ГИВЦ отчёта со стороны территориального управления </a:t>
            </a:r>
            <a:r>
              <a:rPr lang="ru-RU" sz="1350" dirty="0" err="1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МОиН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 СО (подтверждение - виза на бумажном экземпляре отчета)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25652" y="2356256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</a:t>
            </a:r>
            <a:r>
              <a:rPr lang="ru-RU" sz="15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15.07.2022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57990" y="3282897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4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33721" y="3195568"/>
            <a:ext cx="5089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Проверка отчёта (с визой ТУ) со стороны ЦПО Самарской области в части заполнения показателей, влияющих на мониторинг качества подготовки кадров. 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b="1" dirty="0">
                <a:solidFill>
                  <a:srgbClr val="0070C0"/>
                </a:solidFill>
                <a:latin typeface="Bahnschrift Light" panose="020B0502040204020203" pitchFamily="34" charset="0"/>
                <a:cs typeface="+mn-cs"/>
              </a:rPr>
              <a:t>Проверка</a:t>
            </a:r>
            <a:r>
              <a:rPr lang="ru-RU" sz="1350" b="1" dirty="0">
                <a:solidFill>
                  <a:srgbClr val="002060"/>
                </a:solidFill>
                <a:latin typeface="Bahnschrift Light" panose="020B0502040204020203" pitchFamily="34" charset="0"/>
                <a:cs typeface="+mn-cs"/>
              </a:rPr>
              <a:t> </a:t>
            </a:r>
            <a:r>
              <a:rPr lang="ru-RU" sz="1350" b="1" dirty="0">
                <a:solidFill>
                  <a:srgbClr val="002060"/>
                </a:solidFill>
                <a:latin typeface="Bahnschrift Light" panose="020B0502040204020203" pitchFamily="34" charset="0"/>
                <a:cs typeface="+mn-cs"/>
                <a:hlinkClick r:id="rId2"/>
              </a:rPr>
              <a:t>по графику</a:t>
            </a:r>
            <a:endParaRPr lang="ru-RU" sz="1350" b="1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31669" y="3242765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 </a:t>
            </a:r>
            <a:r>
              <a:rPr lang="ru-RU" sz="15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18.07.2022</a:t>
            </a: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по </a:t>
            </a:r>
            <a:r>
              <a:rPr lang="ru-RU" sz="15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22.07.2022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64007" y="4308972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533721" y="4209235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Работа ПОО над исправлением ошибок в отчёте, включая выявленные в результате автоматизированной верификации данных в системе ГИВЦ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31669" y="4204961"/>
            <a:ext cx="1485900" cy="760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01.08.2022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05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или до полного принятия отчёта ГИВЦ</a:t>
            </a:r>
          </a:p>
        </p:txBody>
      </p:sp>
      <p:cxnSp>
        <p:nvCxnSpPr>
          <p:cNvPr id="22" name="Соединительная линия уступом 21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4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ЭТАПЫ РАБОТЫ (работа на 2023 год)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90795" y="656207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57991" y="890338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21690" y="934980"/>
            <a:ext cx="50896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Анализ со стороны ПОО показателей мониторинга качества подготовки кадров, выявление слабых сторон и точек роста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25652" y="906642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15.08.2022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51976" y="1733406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7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521690" y="1610778"/>
            <a:ext cx="5089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Разработка ПОО плана мероприятий на 2022-2023 год по</a:t>
            </a:r>
            <a:r>
              <a:rPr lang="ru-RU" sz="135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ru-RU" sz="1350" dirty="0">
                <a:solidFill>
                  <a:prstClr val="black"/>
                </a:solidFill>
                <a:latin typeface="Calibri"/>
                <a:cs typeface="+mn-cs"/>
                <a:hlinkClick r:id="rId2"/>
              </a:rPr>
              <a:t>направлениям повышения эффективности деятельности ПОО по показателям федеральных мониторингов</a:t>
            </a:r>
            <a:r>
              <a:rPr lang="ru-RU" sz="1350" dirty="0">
                <a:solidFill>
                  <a:prstClr val="black"/>
                </a:solidFill>
                <a:latin typeface="Calibri"/>
                <a:cs typeface="+mn-cs"/>
              </a:rPr>
              <a:t> , </a:t>
            </a:r>
            <a:r>
              <a:rPr lang="ru-RU" sz="1350" dirty="0">
                <a:solidFill>
                  <a:srgbClr val="002060"/>
                </a:solidFill>
                <a:latin typeface="Calibri"/>
                <a:cs typeface="+mn-cs"/>
              </a:rPr>
              <a:t>согласование плана ТУ 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и предоставление его в ЦПО СО.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719637" y="1749710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</a:t>
            </a:r>
            <a:r>
              <a:rPr lang="ru-RU" sz="1500" b="1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26.08.2022</a:t>
            </a:r>
            <a:endParaRPr lang="ru-RU" sz="1500" b="1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70024" y="2707104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8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539738" y="2643758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Анализ и согласование плана мероприятий сотрудниками ЦПО совместно со специалистами Управления профессионального образования и науки </a:t>
            </a:r>
            <a:r>
              <a:rPr lang="ru-RU" sz="1350" dirty="0" err="1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МОиН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 СО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737685" y="2735440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</a:t>
            </a:r>
            <a:r>
              <a:rPr lang="ru-RU" sz="1500" b="1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10.09.2022</a:t>
            </a:r>
            <a:endParaRPr lang="ru-RU" sz="1500" b="1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4009" y="3511788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9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533723" y="3520335"/>
            <a:ext cx="50896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Содержательная проверка отчёта экспертной группой и индивидуальная работа с ПОО со стороны ЦПО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731670" y="3540124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Август – сентябрь 2022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70024" y="4307060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10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539738" y="4315607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Системное организационно-экспертное сопровождение ПОО по подготовке статистических отчетов СПО 1, СПО 2, ПО, </a:t>
            </a:r>
            <a:endParaRPr lang="ru-RU" sz="1350" dirty="0" smtClean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+mn-cs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1 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ПК, СПО-МОНИТОРИНГ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737685" y="4335396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сентябрь 2022 и далее</a:t>
            </a:r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7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Координация работы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899592" y="1127778"/>
            <a:ext cx="7992887" cy="23800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Координация работы по заполнению СПО-мониторинг со стороны ЦПО Самарской области – весь период (до 01.10.2022 или до закрытия формы)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Работа </a:t>
            </a:r>
            <a:r>
              <a:rPr lang="ru-RU" sz="1800" dirty="0">
                <a:solidFill>
                  <a:srgbClr val="FF0000"/>
                </a:solidFill>
                <a:latin typeface="Bahnschrift Light" panose="020B0502040204020203" pitchFamily="34" charset="0"/>
              </a:rPr>
              <a:t>ПОО и ТУ </a:t>
            </a:r>
            <a:r>
              <a:rPr lang="ru-RU" sz="1800" dirty="0" err="1">
                <a:solidFill>
                  <a:srgbClr val="FF0000"/>
                </a:solidFill>
                <a:latin typeface="Bahnschrift Light" panose="020B0502040204020203" pitchFamily="34" charset="0"/>
              </a:rPr>
              <a:t>МОиН</a:t>
            </a:r>
            <a:r>
              <a:rPr lang="ru-RU" sz="1800" dirty="0">
                <a:solidFill>
                  <a:srgbClr val="FF0000"/>
                </a:solidFill>
                <a:latin typeface="Bahnschrift Light" panose="020B0502040204020203" pitchFamily="34" charset="0"/>
              </a:rPr>
              <a:t> СО над отчётом СПО-мониторинг завершается после отработки всех ошибок (замечаний) в отчёте верификации данных на сайте ГИВЦ (зеленый индикатор в системе ГИВЦ по каждой организации)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7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 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64121" y="1075669"/>
            <a:ext cx="7615758" cy="362776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7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Подготовка статистических отчётов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7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СПО-1 </a:t>
            </a:r>
            <a:r>
              <a:rPr lang="ru-RU" sz="27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и </a:t>
            </a:r>
            <a:r>
              <a:rPr lang="ru-RU" sz="2700" b="1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СПО-2 </a:t>
            </a:r>
            <a:r>
              <a:rPr lang="ru-RU" sz="27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в 2022 году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700" b="1" u="sng" dirty="0">
                <a:solidFill>
                  <a:srgbClr val="002060"/>
                </a:solidFill>
                <a:latin typeface="Bahnschrift Light" panose="020B0502040204020203" pitchFamily="34" charset="0"/>
              </a:rPr>
              <a:t>ТОЛЬКО</a:t>
            </a:r>
            <a:r>
              <a:rPr lang="ru-RU" sz="27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ПОСЛЕ ТЕХНИЧЕСКОЙ И ЭКСПЕРТНОЙ ПРОВЕРКИ СО СТОРОНЫ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7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ЦПО САМАРСКОЙ ОБЛАСТИ</a:t>
            </a:r>
            <a:endParaRPr lang="ru-RU" sz="2700" b="1" u="sng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ru-RU" sz="2700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22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906855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П.1.2 - Сведения о структурных подразделениях и иных организационных формах в составе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26888" y="1553186"/>
            <a:ext cx="5993383" cy="36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 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Учебно-производственные мастерские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906855"/>
            <a:ext cx="6480720" cy="103502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50" y="2036779"/>
            <a:ext cx="814385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Учебно-производственные мастерские (УПМ) являются структурным подразделением ПОО, деятельность регламентируется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положением о структурном подразделении.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У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всех ПОО должны быть локальные акты (положения)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о мастерских.</a:t>
            </a:r>
          </a:p>
          <a:p>
            <a:endParaRPr lang="ru-RU" sz="900" dirty="0" smtClean="0">
              <a:solidFill>
                <a:srgbClr val="002060"/>
              </a:solidFill>
              <a:latin typeface="Bahnschrift SemiLight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В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отчете указывается общее кол-во мастерских в ПОО, независимо имеют они современное оснащение или нет!</a:t>
            </a:r>
          </a:p>
          <a:p>
            <a:endParaRPr lang="ru-RU" sz="900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ЦПДЭ считать как УПМ, в отдельных случаях, как полигон.</a:t>
            </a:r>
          </a:p>
          <a:p>
            <a:endParaRPr lang="ru-RU" sz="900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ПОКАЗАТЕЛЬ по УПМ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учитывается при прохождении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конкурсного отбора на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создание современных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мастерских!!!!!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Показатель по количеству УПМ учитывается в федеральных мониторингах!!!!!</a:t>
            </a:r>
            <a:endParaRPr lang="ru-RU" sz="1600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0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56097" y="754396"/>
            <a:ext cx="2320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Для справки:</a:t>
            </a:r>
            <a:endParaRPr lang="ru-RU" sz="2000" i="1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326" y="1249606"/>
            <a:ext cx="79211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УПМ (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строка 01) 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– это помещения, которые оснащены учебно-технологическим оборудованием, на котором отрабатываются умения, опыт практической деятельности и профессиональные компетенции, а также можно выпускать готовые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59495" y="2586266"/>
            <a:ext cx="81845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Учебный полигон (строка 02) – это учебное подразделение ПОО, организуется для создания условий для отработки профессиональных навыков к моменту прохождения производственной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практики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на 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учебных полигонах, как правило, проходят начальные этапы обучающиеся по профессиям механизаторов сельского хозяйства (</a:t>
            </a:r>
            <a:r>
              <a:rPr lang="ru-RU" sz="1600" i="1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трактородром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); водителей различных транспортных средств (автодром), машинистов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строительных машин 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и механизмов, монтажников и др.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326" y="4400750"/>
            <a:ext cx="7921153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базы практик (строка 03) – учебные мастерские, лаборатории  для отработки умений и опыта практической деятельности в ходе учебной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практики</a:t>
            </a:r>
            <a:endParaRPr lang="ru-RU" sz="1600" i="1" dirty="0">
              <a:solidFill>
                <a:srgbClr val="002060"/>
              </a:solidFill>
              <a:latin typeface="Bahnschrift Semi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6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843558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 7.3 - Формирование и развитие инфраструктуры для массовой подготовки высококвалифицированных кадров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0" y="1563638"/>
            <a:ext cx="8210549" cy="3424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УПМ,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включая (строка 09) оснащенные современной материально-технической базой по одной из компетенций: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(всего),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4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(созданные совместно с профильным предприятием, организацией),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6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 оборудованными рабочими местами для инвалидов не менее четырех нозологических групп (нарушения зрения, слуха, ОДА, нарушения интеллектуального развития),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7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(количество рабочих мест – всего),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8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(количество рабочих мест - доступны для лиц с ОВЗ и инвалидов),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</a:t>
            </a:r>
            <a:r>
              <a:rPr lang="ru-RU" sz="1500" b="1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обучающихся по программам СПО, проходящих обучение в мастерских</a:t>
            </a: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500" dirty="0">
              <a:solidFill>
                <a:srgbClr val="002060"/>
              </a:solidFill>
              <a:latin typeface="Bahnschrift Semi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771550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5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843558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 7.3 - Формирование и развитие инфраструктуры для массовой подготовки высококвалифицированных кадров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1" y="1563638"/>
            <a:ext cx="7959030" cy="2273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09: Кол-во учебно-производственных мастерских (УПМ), </a:t>
            </a:r>
            <a:r>
              <a:rPr lang="ru-RU" sz="1500" u="sng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оснащенных современной материально-технической базой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(по одной из компетенций), </a:t>
            </a: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совпадать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общим кол-вом УПМ (меньше быть может, больше нет),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соответствовать количеству компетенций, по которым сдается ДЭ (меньшее количество может быть указано только в том случае, если ПОО подготовку к ДЭ осуществляет на основе договора о сетевой реализации образовательной программы с другими образовательными организациями, в частности, на проведение демонстрационного экзамена).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771550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599" y="3780219"/>
            <a:ext cx="799288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Графа 4: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учитывается любая форма участия работодателей в обеспечении работы УПМ, включая согласование перечня оборудования, видов учебно-производственной деятельности в ПОО, передачу оборудования или предоставление его в аренду, в том числе кратковременную, оснащение расходными материалами, в том числе в единичном варианте.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4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1180002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П.2.2.1 - Распределение приема студентов по специальностям, профессиям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0" y="2000399"/>
            <a:ext cx="8210549" cy="2083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числа принятых студентов: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11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получили предыдущее образование в другом регионе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13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имеют средний балл аттестата 4 и более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18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средний балл аттестата (бюджет)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19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средний балл аттестата (по договорам об оказании платных образовательных услуг)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1107994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362658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2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7527" y="1179960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П.2.2.1.2 - Распределение приема студентов по региону получения общего образования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1" y="2364685"/>
            <a:ext cx="7403604" cy="985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Принято студентов, получивших в отчетном году документ об общем образовании: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02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 иных субъектах РФ;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07952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362658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13839</TotalTime>
  <Words>3198</Words>
  <Application>Microsoft Office PowerPoint</Application>
  <PresentationFormat>Экран (16:9)</PresentationFormat>
  <Paragraphs>305</Paragraphs>
  <Slides>38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52" baseType="lpstr">
      <vt:lpstr>Arial</vt:lpstr>
      <vt:lpstr>Bahnschrift</vt:lpstr>
      <vt:lpstr>Bahnschrift Condensed</vt:lpstr>
      <vt:lpstr>Bahnschrift Light</vt:lpstr>
      <vt:lpstr>Bahnschrift SemiBold Condensed</vt:lpstr>
      <vt:lpstr>Bahnschrift SemiLight</vt:lpstr>
      <vt:lpstr>Calibri</vt:lpstr>
      <vt:lpstr>Calibri Light</vt:lpstr>
      <vt:lpstr>Cambria</vt:lpstr>
      <vt:lpstr>Droid Serif</vt:lpstr>
      <vt:lpstr>Times New Roman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КАКИЕ ПРОГРАММЫ МЫ РЕАЛИЗУЕМ?</vt:lpstr>
      <vt:lpstr>Презентация PowerPoint</vt:lpstr>
      <vt:lpstr>Презентация PowerPoint</vt:lpstr>
      <vt:lpstr> ТРЕБОВАНИЯ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РЕЗУЛЬТАТЫ деятельности И ПЕРСПЕКТИВЫ РАЗВИТИЯ КОЛЛЕДЖА 2018-2019 УЧЕБНЫЙ ГОД</dc:title>
  <dc:creator>TSPK-207</dc:creator>
  <cp:lastModifiedBy>Пользователь</cp:lastModifiedBy>
  <cp:revision>414</cp:revision>
  <cp:lastPrinted>2021-08-31T04:29:35Z</cp:lastPrinted>
  <dcterms:created xsi:type="dcterms:W3CDTF">2018-08-31T07:06:31Z</dcterms:created>
  <dcterms:modified xsi:type="dcterms:W3CDTF">2022-07-08T08:26:58Z</dcterms:modified>
</cp:coreProperties>
</file>