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41"/>
  </p:notesMasterIdLst>
  <p:sldIdLst>
    <p:sldId id="297" r:id="rId2"/>
    <p:sldId id="276" r:id="rId3"/>
    <p:sldId id="280" r:id="rId4"/>
    <p:sldId id="298" r:id="rId5"/>
    <p:sldId id="281" r:id="rId6"/>
    <p:sldId id="282" r:id="rId7"/>
    <p:sldId id="299" r:id="rId8"/>
    <p:sldId id="284" r:id="rId9"/>
    <p:sldId id="301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85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89" r:id="rId28"/>
    <p:sldId id="317" r:id="rId29"/>
    <p:sldId id="318" r:id="rId30"/>
    <p:sldId id="291" r:id="rId31"/>
    <p:sldId id="319" r:id="rId32"/>
    <p:sldId id="292" r:id="rId33"/>
    <p:sldId id="320" r:id="rId34"/>
    <p:sldId id="321" r:id="rId35"/>
    <p:sldId id="322" r:id="rId36"/>
    <p:sldId id="323" r:id="rId37"/>
    <p:sldId id="325" r:id="rId38"/>
    <p:sldId id="324" r:id="rId39"/>
    <p:sldId id="326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06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pos="1232" userDrawn="1">
          <p15:clr>
            <a:srgbClr val="A4A3A4"/>
          </p15:clr>
        </p15:guide>
        <p15:guide id="6" orient="horz" pos="3249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1344" userDrawn="1">
          <p15:clr>
            <a:srgbClr val="A4A3A4"/>
          </p15:clr>
        </p15:guide>
        <p15:guide id="9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2419"/>
    <a:srgbClr val="AFE698"/>
    <a:srgbClr val="638156"/>
    <a:srgbClr val="7EA56D"/>
    <a:srgbClr val="769B67"/>
    <a:srgbClr val="85AD72"/>
    <a:srgbClr val="141812"/>
    <a:srgbClr val="82AA70"/>
    <a:srgbClr val="5A8B39"/>
    <a:srgbClr val="FDC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2817" autoAdjust="0"/>
  </p:normalViewPr>
  <p:slideViewPr>
    <p:cSldViewPr snapToGrid="0">
      <p:cViewPr varScale="1">
        <p:scale>
          <a:sx n="103" d="100"/>
          <a:sy n="103" d="100"/>
        </p:scale>
        <p:origin x="906" y="108"/>
      </p:cViewPr>
      <p:guideLst>
        <p:guide pos="7106"/>
        <p:guide orient="horz" pos="3612"/>
        <p:guide orient="horz" pos="1094"/>
        <p:guide orient="horz" pos="981"/>
        <p:guide pos="1232"/>
        <p:guide orient="horz" pos="3249"/>
        <p:guide pos="3840"/>
        <p:guide orient="horz" pos="1344"/>
        <p:guide pos="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FA459-522E-42AE-A616-ABD6AF15020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8ACB-3858-4817-ACC6-0E3AE050C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7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28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20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8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2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6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74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18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8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95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75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43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40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81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30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15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6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62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62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94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2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92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15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42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3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46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4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678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38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91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70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5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9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1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12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1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5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8ACB-3858-4817-ACC6-0E3AE050C8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2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6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875232" y="-37518"/>
            <a:ext cx="6321133" cy="6857999"/>
          </a:xfrm>
          <a:custGeom>
            <a:avLst/>
            <a:gdLst>
              <a:gd name="connsiteX0" fmla="*/ 4649331 w 6321133"/>
              <a:gd name="connsiteY0" fmla="*/ 6445668 h 6857999"/>
              <a:gd name="connsiteX1" fmla="*/ 4988036 w 6321133"/>
              <a:gd name="connsiteY1" fmla="*/ 6499368 h 6857999"/>
              <a:gd name="connsiteX2" fmla="*/ 5389065 w 6321133"/>
              <a:gd name="connsiteY2" fmla="*/ 6806074 h 6857999"/>
              <a:gd name="connsiteX3" fmla="*/ 5419108 w 6321133"/>
              <a:gd name="connsiteY3" fmla="*/ 6857999 h 6857999"/>
              <a:gd name="connsiteX4" fmla="*/ 3952075 w 6321133"/>
              <a:gd name="connsiteY4" fmla="*/ 6857998 h 6857999"/>
              <a:gd name="connsiteX5" fmla="*/ 4003365 w 6321133"/>
              <a:gd name="connsiteY5" fmla="*/ 6780217 h 6857999"/>
              <a:gd name="connsiteX6" fmla="*/ 4649331 w 6321133"/>
              <a:gd name="connsiteY6" fmla="*/ 6445668 h 6857999"/>
              <a:gd name="connsiteX7" fmla="*/ 3488663 w 6321133"/>
              <a:gd name="connsiteY7" fmla="*/ 4183998 h 6857999"/>
              <a:gd name="connsiteX8" fmla="*/ 3827367 w 6321133"/>
              <a:gd name="connsiteY8" fmla="*/ 4237696 h 6857999"/>
              <a:gd name="connsiteX9" fmla="*/ 4335334 w 6321133"/>
              <a:gd name="connsiteY9" fmla="*/ 5348362 h 6857999"/>
              <a:gd name="connsiteX10" fmla="*/ 3773218 w 6321133"/>
              <a:gd name="connsiteY10" fmla="*/ 6857999 h 6857999"/>
              <a:gd name="connsiteX11" fmla="*/ 1973263 w 6321133"/>
              <a:gd name="connsiteY11" fmla="*/ 6857999 h 6857999"/>
              <a:gd name="connsiteX12" fmla="*/ 1973288 w 6321133"/>
              <a:gd name="connsiteY12" fmla="*/ 6853464 h 6857999"/>
              <a:gd name="connsiteX13" fmla="*/ 2026515 w 6321133"/>
              <a:gd name="connsiteY13" fmla="*/ 6599250 h 6857999"/>
              <a:gd name="connsiteX14" fmla="*/ 2716701 w 6321133"/>
              <a:gd name="connsiteY14" fmla="*/ 4745661 h 6857999"/>
              <a:gd name="connsiteX15" fmla="*/ 3488663 w 6321133"/>
              <a:gd name="connsiteY15" fmla="*/ 4183998 h 6857999"/>
              <a:gd name="connsiteX16" fmla="*/ 5881320 w 6321133"/>
              <a:gd name="connsiteY16" fmla="*/ 3136994 h 6857999"/>
              <a:gd name="connsiteX17" fmla="*/ 6220024 w 6321133"/>
              <a:gd name="connsiteY17" fmla="*/ 3190692 h 6857999"/>
              <a:gd name="connsiteX18" fmla="*/ 6321133 w 6321133"/>
              <a:gd name="connsiteY18" fmla="*/ 3240399 h 6857999"/>
              <a:gd name="connsiteX19" fmla="*/ 6321133 w 6321133"/>
              <a:gd name="connsiteY19" fmla="*/ 5394030 h 6857999"/>
              <a:gd name="connsiteX20" fmla="*/ 6098701 w 6321133"/>
              <a:gd name="connsiteY20" fmla="*/ 5991401 h 6857999"/>
              <a:gd name="connsiteX21" fmla="*/ 4988036 w 6321133"/>
              <a:gd name="connsiteY21" fmla="*/ 6499368 h 6857999"/>
              <a:gd name="connsiteX22" fmla="*/ 4480068 w 6321133"/>
              <a:gd name="connsiteY22" fmla="*/ 5388701 h 6857999"/>
              <a:gd name="connsiteX23" fmla="*/ 5109358 w 6321133"/>
              <a:gd name="connsiteY23" fmla="*/ 3698659 h 6857999"/>
              <a:gd name="connsiteX24" fmla="*/ 5881320 w 6321133"/>
              <a:gd name="connsiteY24" fmla="*/ 3136994 h 6857999"/>
              <a:gd name="connsiteX25" fmla="*/ 4755878 w 6321133"/>
              <a:gd name="connsiteY25" fmla="*/ 780724 h 6857999"/>
              <a:gd name="connsiteX26" fmla="*/ 5094582 w 6321133"/>
              <a:gd name="connsiteY26" fmla="*/ 834423 h 6857999"/>
              <a:gd name="connsiteX27" fmla="*/ 5602547 w 6321133"/>
              <a:gd name="connsiteY27" fmla="*/ 1945089 h 6857999"/>
              <a:gd name="connsiteX28" fmla="*/ 4938035 w 6321133"/>
              <a:gd name="connsiteY28" fmla="*/ 3729730 h 6857999"/>
              <a:gd name="connsiteX29" fmla="*/ 3827368 w 6321133"/>
              <a:gd name="connsiteY29" fmla="*/ 4237695 h 6857999"/>
              <a:gd name="connsiteX30" fmla="*/ 3319401 w 6321133"/>
              <a:gd name="connsiteY30" fmla="*/ 3127029 h 6857999"/>
              <a:gd name="connsiteX31" fmla="*/ 3983914 w 6321133"/>
              <a:gd name="connsiteY31" fmla="*/ 1342389 h 6857999"/>
              <a:gd name="connsiteX32" fmla="*/ 4755878 w 6321133"/>
              <a:gd name="connsiteY32" fmla="*/ 780724 h 6857999"/>
              <a:gd name="connsiteX33" fmla="*/ 6321133 w 6321133"/>
              <a:gd name="connsiteY33" fmla="*/ 444271 h 6857999"/>
              <a:gd name="connsiteX34" fmla="*/ 6321133 w 6321133"/>
              <a:gd name="connsiteY34" fmla="*/ 3217155 h 6857999"/>
              <a:gd name="connsiteX35" fmla="*/ 6220024 w 6321133"/>
              <a:gd name="connsiteY35" fmla="*/ 3190692 h 6857999"/>
              <a:gd name="connsiteX36" fmla="*/ 5712058 w 6321133"/>
              <a:gd name="connsiteY36" fmla="*/ 2080026 h 6857999"/>
              <a:gd name="connsiteX37" fmla="*/ 4533265 w 6321133"/>
              <a:gd name="connsiteY37" fmla="*/ 0 h 6857999"/>
              <a:gd name="connsiteX38" fmla="*/ 6314891 w 6321133"/>
              <a:gd name="connsiteY38" fmla="*/ 0 h 6857999"/>
              <a:gd name="connsiteX39" fmla="*/ 6305843 w 6321133"/>
              <a:gd name="connsiteY39" fmla="*/ 43516 h 6857999"/>
              <a:gd name="connsiteX40" fmla="*/ 6279210 w 6321133"/>
              <a:gd name="connsiteY40" fmla="*/ 127820 h 6857999"/>
              <a:gd name="connsiteX41" fmla="*/ 6205247 w 6321133"/>
              <a:gd name="connsiteY41" fmla="*/ 326455 h 6857999"/>
              <a:gd name="connsiteX42" fmla="*/ 5094581 w 6321133"/>
              <a:gd name="connsiteY42" fmla="*/ 834422 h 6857999"/>
              <a:gd name="connsiteX43" fmla="*/ 4532916 w 6321133"/>
              <a:gd name="connsiteY43" fmla="*/ 62459 h 6857999"/>
              <a:gd name="connsiteX44" fmla="*/ 2480951 w 6321133"/>
              <a:gd name="connsiteY44" fmla="*/ 0 h 6857999"/>
              <a:gd name="connsiteX45" fmla="*/ 4324000 w 6321133"/>
              <a:gd name="connsiteY45" fmla="*/ 0 h 6857999"/>
              <a:gd name="connsiteX46" fmla="*/ 3784551 w 6321133"/>
              <a:gd name="connsiteY46" fmla="*/ 1448767 h 6857999"/>
              <a:gd name="connsiteX47" fmla="*/ 2843111 w 6321133"/>
              <a:gd name="connsiteY47" fmla="*/ 2001023 h 6857999"/>
              <a:gd name="connsiteX48" fmla="*/ 2710314 w 6321133"/>
              <a:gd name="connsiteY48" fmla="*/ 1966268 h 6857999"/>
              <a:gd name="connsiteX49" fmla="*/ 2833502 w 6321133"/>
              <a:gd name="connsiteY49" fmla="*/ 2026829 h 6857999"/>
              <a:gd name="connsiteX50" fmla="*/ 3184485 w 6321133"/>
              <a:gd name="connsiteY50" fmla="*/ 3060321 h 6857999"/>
              <a:gd name="connsiteX51" fmla="*/ 2555197 w 6321133"/>
              <a:gd name="connsiteY51" fmla="*/ 4750363 h 6857999"/>
              <a:gd name="connsiteX52" fmla="*/ 1613758 w 6321133"/>
              <a:gd name="connsiteY52" fmla="*/ 5302619 h 6857999"/>
              <a:gd name="connsiteX53" fmla="*/ 1514053 w 6321133"/>
              <a:gd name="connsiteY53" fmla="*/ 5276525 h 6857999"/>
              <a:gd name="connsiteX54" fmla="*/ 1667938 w 6321133"/>
              <a:gd name="connsiteY54" fmla="*/ 5352177 h 6857999"/>
              <a:gd name="connsiteX55" fmla="*/ 2018922 w 6321133"/>
              <a:gd name="connsiteY55" fmla="*/ 6385669 h 6857999"/>
              <a:gd name="connsiteX56" fmla="*/ 1843050 w 6321133"/>
              <a:gd name="connsiteY56" fmla="*/ 6857999 h 6857999"/>
              <a:gd name="connsiteX57" fmla="*/ 0 w 6321133"/>
              <a:gd name="connsiteY57" fmla="*/ 6857999 h 6857999"/>
              <a:gd name="connsiteX58" fmla="*/ 400289 w 6321133"/>
              <a:gd name="connsiteY58" fmla="*/ 5782969 h 6857999"/>
              <a:gd name="connsiteX59" fmla="*/ 1341728 w 6321133"/>
              <a:gd name="connsiteY59" fmla="*/ 5230713 h 6857999"/>
              <a:gd name="connsiteX60" fmla="*/ 1441433 w 6321133"/>
              <a:gd name="connsiteY60" fmla="*/ 5256807 h 6857999"/>
              <a:gd name="connsiteX61" fmla="*/ 1287547 w 6321133"/>
              <a:gd name="connsiteY61" fmla="*/ 5181155 h 6857999"/>
              <a:gd name="connsiteX62" fmla="*/ 936563 w 6321133"/>
              <a:gd name="connsiteY62" fmla="*/ 4147664 h 6857999"/>
              <a:gd name="connsiteX63" fmla="*/ 1565853 w 6321133"/>
              <a:gd name="connsiteY63" fmla="*/ 2457621 h 6857999"/>
              <a:gd name="connsiteX64" fmla="*/ 2507292 w 6321133"/>
              <a:gd name="connsiteY64" fmla="*/ 1905364 h 6857999"/>
              <a:gd name="connsiteX65" fmla="*/ 2640089 w 6321133"/>
              <a:gd name="connsiteY65" fmla="*/ 1940119 h 6857999"/>
              <a:gd name="connsiteX66" fmla="*/ 2516900 w 6321133"/>
              <a:gd name="connsiteY66" fmla="*/ 1879558 h 6857999"/>
              <a:gd name="connsiteX67" fmla="*/ 2165917 w 6321133"/>
              <a:gd name="connsiteY67" fmla="*/ 84606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321133" h="6857999">
                <a:moveTo>
                  <a:pt x="4649331" y="6445668"/>
                </a:moveTo>
                <a:cubicBezTo>
                  <a:pt x="4761405" y="6440768"/>
                  <a:pt x="4876291" y="6457760"/>
                  <a:pt x="4988036" y="6499368"/>
                </a:cubicBezTo>
                <a:cubicBezTo>
                  <a:pt x="5155650" y="6561779"/>
                  <a:pt x="5292391" y="6670714"/>
                  <a:pt x="5389065" y="6806074"/>
                </a:cubicBezTo>
                <a:lnTo>
                  <a:pt x="5419108" y="6857999"/>
                </a:lnTo>
                <a:lnTo>
                  <a:pt x="3952075" y="6857998"/>
                </a:lnTo>
                <a:lnTo>
                  <a:pt x="4003365" y="6780217"/>
                </a:lnTo>
                <a:cubicBezTo>
                  <a:pt x="4159231" y="6578552"/>
                  <a:pt x="4397164" y="6456695"/>
                  <a:pt x="4649331" y="6445668"/>
                </a:cubicBezTo>
                <a:close/>
                <a:moveTo>
                  <a:pt x="3488663" y="4183998"/>
                </a:moveTo>
                <a:cubicBezTo>
                  <a:pt x="3600738" y="4179097"/>
                  <a:pt x="3715624" y="4196088"/>
                  <a:pt x="3827367" y="4237696"/>
                </a:cubicBezTo>
                <a:cubicBezTo>
                  <a:pt x="4274340" y="4404127"/>
                  <a:pt x="4501765" y="4901388"/>
                  <a:pt x="4335334" y="5348362"/>
                </a:cubicBezTo>
                <a:lnTo>
                  <a:pt x="3773218" y="6857999"/>
                </a:lnTo>
                <a:lnTo>
                  <a:pt x="1973263" y="6857999"/>
                </a:lnTo>
                <a:lnTo>
                  <a:pt x="1973288" y="6853464"/>
                </a:lnTo>
                <a:cubicBezTo>
                  <a:pt x="1977950" y="6768633"/>
                  <a:pt x="1995309" y="6683058"/>
                  <a:pt x="2026515" y="6599250"/>
                </a:cubicBezTo>
                <a:lnTo>
                  <a:pt x="2716701" y="4745661"/>
                </a:lnTo>
                <a:cubicBezTo>
                  <a:pt x="2841524" y="4410432"/>
                  <a:pt x="3152440" y="4198699"/>
                  <a:pt x="3488663" y="4183998"/>
                </a:cubicBezTo>
                <a:close/>
                <a:moveTo>
                  <a:pt x="5881320" y="3136994"/>
                </a:moveTo>
                <a:cubicBezTo>
                  <a:pt x="5993394" y="3132093"/>
                  <a:pt x="6108281" y="3149085"/>
                  <a:pt x="6220024" y="3190692"/>
                </a:cubicBezTo>
                <a:lnTo>
                  <a:pt x="6321133" y="3240399"/>
                </a:lnTo>
                <a:lnTo>
                  <a:pt x="6321133" y="5394030"/>
                </a:lnTo>
                <a:lnTo>
                  <a:pt x="6098701" y="5991401"/>
                </a:lnTo>
                <a:cubicBezTo>
                  <a:pt x="5932269" y="6438373"/>
                  <a:pt x="5435009" y="6665799"/>
                  <a:pt x="4988036" y="6499368"/>
                </a:cubicBezTo>
                <a:cubicBezTo>
                  <a:pt x="4541062" y="6332936"/>
                  <a:pt x="4313637" y="5835674"/>
                  <a:pt x="4480068" y="5388701"/>
                </a:cubicBezTo>
                <a:lnTo>
                  <a:pt x="5109358" y="3698659"/>
                </a:lnTo>
                <a:cubicBezTo>
                  <a:pt x="5234181" y="3363428"/>
                  <a:pt x="5545097" y="3151696"/>
                  <a:pt x="5881320" y="3136994"/>
                </a:cubicBezTo>
                <a:close/>
                <a:moveTo>
                  <a:pt x="4755878" y="780724"/>
                </a:moveTo>
                <a:cubicBezTo>
                  <a:pt x="4867951" y="775824"/>
                  <a:pt x="4982839" y="792815"/>
                  <a:pt x="5094582" y="834423"/>
                </a:cubicBezTo>
                <a:cubicBezTo>
                  <a:pt x="5541555" y="1000854"/>
                  <a:pt x="5768978" y="1498116"/>
                  <a:pt x="5602547" y="1945089"/>
                </a:cubicBezTo>
                <a:lnTo>
                  <a:pt x="4938035" y="3729730"/>
                </a:lnTo>
                <a:cubicBezTo>
                  <a:pt x="4771604" y="4176703"/>
                  <a:pt x="4274341" y="4404126"/>
                  <a:pt x="3827368" y="4237695"/>
                </a:cubicBezTo>
                <a:cubicBezTo>
                  <a:pt x="3380394" y="4071265"/>
                  <a:pt x="3152970" y="3574003"/>
                  <a:pt x="3319401" y="3127029"/>
                </a:cubicBezTo>
                <a:lnTo>
                  <a:pt x="3983914" y="1342389"/>
                </a:lnTo>
                <a:cubicBezTo>
                  <a:pt x="4108737" y="1007160"/>
                  <a:pt x="4419654" y="795427"/>
                  <a:pt x="4755878" y="780724"/>
                </a:cubicBezTo>
                <a:close/>
                <a:moveTo>
                  <a:pt x="6321133" y="444271"/>
                </a:moveTo>
                <a:lnTo>
                  <a:pt x="6321133" y="3217155"/>
                </a:lnTo>
                <a:lnTo>
                  <a:pt x="6220024" y="3190692"/>
                </a:lnTo>
                <a:cubicBezTo>
                  <a:pt x="5773051" y="3024262"/>
                  <a:pt x="5545628" y="2527000"/>
                  <a:pt x="5712058" y="2080026"/>
                </a:cubicBezTo>
                <a:close/>
                <a:moveTo>
                  <a:pt x="4533265" y="0"/>
                </a:moveTo>
                <a:lnTo>
                  <a:pt x="6314891" y="0"/>
                </a:lnTo>
                <a:lnTo>
                  <a:pt x="6305843" y="43516"/>
                </a:lnTo>
                <a:cubicBezTo>
                  <a:pt x="6298475" y="71752"/>
                  <a:pt x="6289613" y="99884"/>
                  <a:pt x="6279210" y="127820"/>
                </a:cubicBezTo>
                <a:lnTo>
                  <a:pt x="6205247" y="326455"/>
                </a:lnTo>
                <a:cubicBezTo>
                  <a:pt x="6038816" y="773428"/>
                  <a:pt x="5541554" y="1000853"/>
                  <a:pt x="5094581" y="834422"/>
                </a:cubicBezTo>
                <a:cubicBezTo>
                  <a:pt x="4759351" y="709598"/>
                  <a:pt x="4547617" y="398682"/>
                  <a:pt x="4532916" y="62459"/>
                </a:cubicBezTo>
                <a:close/>
                <a:moveTo>
                  <a:pt x="2480951" y="0"/>
                </a:moveTo>
                <a:lnTo>
                  <a:pt x="4324000" y="0"/>
                </a:lnTo>
                <a:lnTo>
                  <a:pt x="3784551" y="1448767"/>
                </a:lnTo>
                <a:cubicBezTo>
                  <a:pt x="3638923" y="1839868"/>
                  <a:pt x="3240002" y="2062878"/>
                  <a:pt x="2843111" y="2001023"/>
                </a:cubicBezTo>
                <a:lnTo>
                  <a:pt x="2710314" y="1966268"/>
                </a:lnTo>
                <a:lnTo>
                  <a:pt x="2833502" y="2026829"/>
                </a:lnTo>
                <a:cubicBezTo>
                  <a:pt x="3174196" y="2239615"/>
                  <a:pt x="3330112" y="2669220"/>
                  <a:pt x="3184485" y="3060321"/>
                </a:cubicBezTo>
                <a:lnTo>
                  <a:pt x="2555197" y="4750363"/>
                </a:lnTo>
                <a:cubicBezTo>
                  <a:pt x="2409569" y="5141465"/>
                  <a:pt x="2010649" y="5364474"/>
                  <a:pt x="1613758" y="5302619"/>
                </a:cubicBezTo>
                <a:lnTo>
                  <a:pt x="1514053" y="5276525"/>
                </a:lnTo>
                <a:lnTo>
                  <a:pt x="1667938" y="5352177"/>
                </a:lnTo>
                <a:cubicBezTo>
                  <a:pt x="2008631" y="5564964"/>
                  <a:pt x="2164549" y="5994568"/>
                  <a:pt x="2018922" y="6385669"/>
                </a:cubicBezTo>
                <a:lnTo>
                  <a:pt x="1843050" y="6857999"/>
                </a:lnTo>
                <a:lnTo>
                  <a:pt x="0" y="6857999"/>
                </a:lnTo>
                <a:lnTo>
                  <a:pt x="400289" y="5782969"/>
                </a:lnTo>
                <a:cubicBezTo>
                  <a:pt x="545916" y="5391868"/>
                  <a:pt x="944836" y="5168858"/>
                  <a:pt x="1341728" y="5230713"/>
                </a:cubicBezTo>
                <a:lnTo>
                  <a:pt x="1441433" y="5256807"/>
                </a:lnTo>
                <a:lnTo>
                  <a:pt x="1287547" y="5181155"/>
                </a:lnTo>
                <a:cubicBezTo>
                  <a:pt x="946855" y="4968369"/>
                  <a:pt x="790936" y="4538765"/>
                  <a:pt x="936563" y="4147664"/>
                </a:cubicBezTo>
                <a:lnTo>
                  <a:pt x="1565853" y="2457621"/>
                </a:lnTo>
                <a:cubicBezTo>
                  <a:pt x="1711480" y="2066519"/>
                  <a:pt x="2110400" y="1843509"/>
                  <a:pt x="2507292" y="1905364"/>
                </a:cubicBezTo>
                <a:lnTo>
                  <a:pt x="2640089" y="1940119"/>
                </a:lnTo>
                <a:lnTo>
                  <a:pt x="2516900" y="1879558"/>
                </a:lnTo>
                <a:cubicBezTo>
                  <a:pt x="2176208" y="1666773"/>
                  <a:pt x="2020290" y="1237168"/>
                  <a:pt x="2165917" y="8460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2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tat_spo@ficto.r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ohmatova@cposo.ru" TargetMode="External"/><Relationship Id="rId4" Type="http://schemas.openxmlformats.org/officeDocument/2006/relationships/hyperlink" Target="https://docs.edu.gov.ru/document/43076915034c38dedd86a9ae59775cdc/download/542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2582" y="279553"/>
            <a:ext cx="11231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с представителями территориальных управлений министерства образования и науки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профессиональных образовательных организаций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272" y="2496418"/>
            <a:ext cx="10751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формы №СПО-Мониторинг «Мониторинг по основным направлениям деятельности образовательной организации, реализующей образовательные программы среднего профессионального образования, за 2022/2023 уч. год»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58182" y="4365625"/>
            <a:ext cx="4212504" cy="178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9048" y="4474944"/>
            <a:ext cx="4211638" cy="646331"/>
          </a:xfrm>
          <a:prstGeom prst="rect">
            <a:avLst/>
          </a:prstGeom>
          <a:solidFill>
            <a:srgbClr val="5A8B3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Лохматова Екатерина </a:t>
            </a:r>
            <a:r>
              <a:rPr lang="ru-RU" dirty="0" err="1" smtClean="0">
                <a:solidFill>
                  <a:schemeClr val="bg1"/>
                </a:solidFill>
              </a:rPr>
              <a:t>Юриевна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методист ЦПО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3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26" y="1218478"/>
            <a:ext cx="11566529" cy="3316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78473" y="1385455"/>
            <a:ext cx="1080654" cy="171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182" y="2743200"/>
            <a:ext cx="2558473" cy="14131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4873" y="4276436"/>
            <a:ext cx="3094182" cy="2309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4922" y="2752531"/>
            <a:ext cx="1446245" cy="11010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87151" y="27826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Показатели </a:t>
            </a:r>
          </a:p>
          <a:p>
            <a:pPr algn="ctr"/>
            <a:r>
              <a:rPr lang="ru-RU" b="1" dirty="0"/>
              <a:t>Федеральных </a:t>
            </a:r>
            <a:endParaRPr lang="ru-RU" b="1" dirty="0" smtClean="0"/>
          </a:p>
          <a:p>
            <a:pPr algn="ctr"/>
            <a:r>
              <a:rPr lang="ru-RU" b="1" dirty="0" smtClean="0"/>
              <a:t>Мониторингов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78836" y="1893455"/>
            <a:ext cx="1071419" cy="6742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0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71" y="836840"/>
            <a:ext cx="11277451" cy="4700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5347" y="3228392"/>
            <a:ext cx="471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1.2, 2.1.2 СПО-1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7819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07" y="866680"/>
            <a:ext cx="10033717" cy="4367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5975" y="2939144"/>
            <a:ext cx="554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2.1.2, 2.5 СПО-1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8571" y="5403787"/>
            <a:ext cx="1019220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Показатели Федеральных Мониторингов: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графа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26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– численность студентов с ОВЗ и инвалидов, обучающихся по программа СПО в дистанционной форме обучения (т.е. исключительно с использованием дистанционных образовательных технологий).</a:t>
            </a:r>
          </a:p>
        </p:txBody>
      </p:sp>
    </p:spTree>
    <p:extLst>
      <p:ext uri="{BB962C8B-B14F-4D97-AF65-F5344CB8AC3E}">
        <p14:creationId xmlns:p14="http://schemas.microsoft.com/office/powerpoint/2010/main" val="325038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" y="1022351"/>
            <a:ext cx="10878083" cy="534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19" y="1581150"/>
            <a:ext cx="10778842" cy="27174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50694" y="1557338"/>
            <a:ext cx="895739" cy="1764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62727" y="1557337"/>
            <a:ext cx="659363" cy="17736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80114" y="3741576"/>
            <a:ext cx="589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2.1.3 СПО-1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1225" y="4365625"/>
            <a:ext cx="10994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графе 22 из общего фактического выпуска приводятся сведения о лицах, прошедших обучение по программам </a:t>
            </a:r>
            <a:r>
              <a:rPr lang="ru-RU" dirty="0" smtClean="0"/>
              <a:t>дополнительного профессионального </a:t>
            </a:r>
            <a:r>
              <a:rPr lang="ru-RU" dirty="0"/>
              <a:t>образования и/или профессионального обучения в период получения среднего профессионального образования </a:t>
            </a:r>
            <a:r>
              <a:rPr lang="ru-RU" dirty="0" smtClean="0"/>
              <a:t>в образовательной </a:t>
            </a:r>
            <a:r>
              <a:rPr lang="ru-RU" dirty="0"/>
              <a:t>организации, кроме профессионального обучения в рамках освоения программ среднего профессионального образования.</a:t>
            </a:r>
            <a:br>
              <a:rPr lang="ru-RU" dirty="0"/>
            </a:br>
            <a:r>
              <a:rPr lang="ru-RU" dirty="0" smtClean="0"/>
              <a:t>Местом </a:t>
            </a:r>
            <a:r>
              <a:rPr lang="ru-RU" dirty="0"/>
              <a:t>получения документа об образовании должна быть отчитывающаяся образовательная организация. Выпускник, </a:t>
            </a:r>
            <a:r>
              <a:rPr lang="ru-RU" dirty="0" smtClean="0"/>
              <a:t>прошедший обучение </a:t>
            </a:r>
            <a:r>
              <a:rPr lang="ru-RU" dirty="0"/>
              <a:t>по нескольким программам, учитывается один раз. 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59616" y="3429000"/>
            <a:ext cx="671804" cy="5178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59617" y="3545632"/>
            <a:ext cx="75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ОПЦК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51809" y="2041236"/>
            <a:ext cx="618836" cy="12930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60637" y="1623527"/>
            <a:ext cx="895739" cy="16888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7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96" y="857640"/>
            <a:ext cx="11261882" cy="4738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0294" y="3429000"/>
            <a:ext cx="557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2.1.3, 2.5 СПО-1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481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88" y="839697"/>
            <a:ext cx="11406424" cy="5178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6947" y="3303037"/>
            <a:ext cx="474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2.10 СПО-1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2003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10" y="821872"/>
            <a:ext cx="11186980" cy="446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8246" y="3105834"/>
            <a:ext cx="400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2.9 СПО-1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5401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04" y="1249428"/>
            <a:ext cx="10953662" cy="32274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54555" y="1642188"/>
            <a:ext cx="3340359" cy="8490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249" y="4724014"/>
            <a:ext cx="10901331" cy="106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!</a:t>
            </a:r>
            <a:r>
              <a:rPr lang="ru-RU" b="1" dirty="0" smtClean="0">
                <a:ea typeface="Calibri" panose="020F0502020204030204" pitchFamily="34" charset="0"/>
              </a:rPr>
              <a:t> Графы </a:t>
            </a:r>
            <a:r>
              <a:rPr lang="ru-RU" b="1" dirty="0">
                <a:ea typeface="Calibri" panose="020F0502020204030204" pitchFamily="34" charset="0"/>
              </a:rPr>
              <a:t>3, 4, 5</a:t>
            </a:r>
            <a:r>
              <a:rPr lang="ru-RU" dirty="0">
                <a:ea typeface="Calibri" panose="020F0502020204030204" pitchFamily="34" charset="0"/>
              </a:rPr>
              <a:t> - Численность студентов, обучающихся по программам СПО, прошедших обучение (стажировку, практику) в других организациях, длительностью не менее месяца, в зарубежных организациях или в иностранных организациях, расположенных на территории РФ.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1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8073" y="4858327"/>
            <a:ext cx="1092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СТУДЕНТЫ ИЗ ЧИСЛА ЛИЦ С ОВЗ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216073" y="4886036"/>
            <a:ext cx="434110" cy="314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091385" y="4996873"/>
            <a:ext cx="743524" cy="4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077527" y="5121275"/>
            <a:ext cx="7481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13963" y="4849090"/>
            <a:ext cx="3334327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ИНВАЛИДЫ (ДЕТИ-ИНВАЛИДЫ)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890981" y="5153890"/>
            <a:ext cx="0" cy="572655"/>
          </a:xfrm>
          <a:prstGeom prst="straightConnector1">
            <a:avLst/>
          </a:prstGeom>
          <a:ln w="38100">
            <a:solidFill>
              <a:srgbClr val="1D2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9504218" y="5135418"/>
            <a:ext cx="9236" cy="567748"/>
          </a:xfrm>
          <a:prstGeom prst="straightConnector1">
            <a:avLst/>
          </a:prstGeom>
          <a:ln w="38100">
            <a:solidFill>
              <a:srgbClr val="1D2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42836" y="5661891"/>
            <a:ext cx="148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ПМПК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894618" y="5643418"/>
            <a:ext cx="11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МСЭ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50" y="908050"/>
            <a:ext cx="10906303" cy="345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122" y="2752531"/>
            <a:ext cx="582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2.5 СПО-1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077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1" y="1004887"/>
            <a:ext cx="11225299" cy="44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1878" y="2034073"/>
            <a:ext cx="6624734" cy="31237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84775" y="27434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Показатели </a:t>
            </a:r>
          </a:p>
          <a:p>
            <a:pPr algn="ctr"/>
            <a:r>
              <a:rPr lang="ru-RU" sz="2400" b="1" dirty="0"/>
              <a:t>Федеральных </a:t>
            </a:r>
          </a:p>
          <a:p>
            <a:pPr algn="ctr"/>
            <a:r>
              <a:rPr lang="ru-RU" sz="2400" b="1" dirty="0"/>
              <a:t>Мониторингов</a:t>
            </a:r>
          </a:p>
        </p:txBody>
      </p:sp>
    </p:spTree>
    <p:extLst>
      <p:ext uri="{BB962C8B-B14F-4D97-AF65-F5344CB8AC3E}">
        <p14:creationId xmlns:p14="http://schemas.microsoft.com/office/powerpoint/2010/main" val="186732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764146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865744" y="1265381"/>
            <a:ext cx="86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СПО-1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308764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826539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351819" y="1117600"/>
            <a:ext cx="1052945" cy="61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405745" y="1293091"/>
            <a:ext cx="86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СПО-2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872721" y="1280370"/>
            <a:ext cx="9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1-ПК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9448801" y="1274618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052944" y="443346"/>
            <a:ext cx="1004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характеристика формы № СПО-Мониторинг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43927" y="2743200"/>
            <a:ext cx="4341091" cy="655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706255" y="2826327"/>
            <a:ext cx="690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СПО-Мониторинг</a:t>
            </a:r>
            <a:endParaRPr lang="ru-RU" sz="2400" dirty="0"/>
          </a:p>
        </p:txBody>
      </p:sp>
      <p:cxnSp>
        <p:nvCxnSpPr>
          <p:cNvPr id="60" name="Прямая со стрелкой 59"/>
          <p:cNvCxnSpPr>
            <a:stCxn id="48" idx="2"/>
          </p:cNvCxnSpPr>
          <p:nvPr/>
        </p:nvCxnSpPr>
        <p:spPr>
          <a:xfrm>
            <a:off x="2290619" y="1736725"/>
            <a:ext cx="2336799" cy="978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0" idx="2"/>
          </p:cNvCxnSpPr>
          <p:nvPr/>
        </p:nvCxnSpPr>
        <p:spPr>
          <a:xfrm>
            <a:off x="4835237" y="1736725"/>
            <a:ext cx="4618" cy="99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1" idx="2"/>
          </p:cNvCxnSpPr>
          <p:nvPr/>
        </p:nvCxnSpPr>
        <p:spPr>
          <a:xfrm flipH="1">
            <a:off x="7352145" y="1736725"/>
            <a:ext cx="867" cy="99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52" idx="2"/>
          </p:cNvCxnSpPr>
          <p:nvPr/>
        </p:nvCxnSpPr>
        <p:spPr>
          <a:xfrm flipH="1">
            <a:off x="7573818" y="1736725"/>
            <a:ext cx="2304474" cy="1006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трелка вправо 69"/>
          <p:cNvSpPr/>
          <p:nvPr/>
        </p:nvSpPr>
        <p:spPr>
          <a:xfrm>
            <a:off x="1034095" y="5469132"/>
            <a:ext cx="720436" cy="20002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>
            <a:off x="1020336" y="6045389"/>
            <a:ext cx="720436" cy="20002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838224" y="5264640"/>
            <a:ext cx="984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Из 89 показателей, влияющих на мониторинг качества подготовки кадров, доступны для заполнения около 40 показателей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28801" y="5985540"/>
            <a:ext cx="977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Большинство показателей автоматически выгружаются из ранее сданных отчетов СПО-1, СПО-2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>
            <a:stCxn id="57" idx="2"/>
          </p:cNvCxnSpPr>
          <p:nvPr/>
        </p:nvCxnSpPr>
        <p:spPr>
          <a:xfrm flipH="1">
            <a:off x="6096000" y="3398982"/>
            <a:ext cx="18473" cy="6505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19288" y="4004921"/>
            <a:ext cx="936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целях реализации федерального проекта «Профессионалитет»</a:t>
            </a:r>
          </a:p>
          <a:p>
            <a:pPr algn="ctr"/>
            <a:r>
              <a:rPr lang="ru-RU" dirty="0" smtClean="0"/>
              <a:t>Цель: комплексная реструктуризация системы среднего профессионального образования, переход на отраслевую модель подготовки кадров со средним профессиональным образованием, востребованных на рынке труда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19288" y="4077478"/>
            <a:ext cx="9230794" cy="1127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61" y="886214"/>
            <a:ext cx="11234505" cy="5260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4759" y="2304661"/>
            <a:ext cx="6904653" cy="31630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9542" y="31652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Показатели </a:t>
            </a:r>
          </a:p>
          <a:p>
            <a:pPr algn="ctr"/>
            <a:r>
              <a:rPr lang="ru-RU" sz="2400" b="1" dirty="0"/>
              <a:t>Федеральных </a:t>
            </a:r>
          </a:p>
          <a:p>
            <a:pPr algn="ctr"/>
            <a:r>
              <a:rPr lang="ru-RU" sz="2400" b="1" dirty="0"/>
              <a:t>Мониторингов</a:t>
            </a:r>
          </a:p>
        </p:txBody>
      </p:sp>
    </p:spTree>
    <p:extLst>
      <p:ext uri="{BB962C8B-B14F-4D97-AF65-F5344CB8AC3E}">
        <p14:creationId xmlns:p14="http://schemas.microsoft.com/office/powerpoint/2010/main" val="352167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62" y="775511"/>
            <a:ext cx="10948476" cy="45832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23484" y="2316347"/>
            <a:ext cx="481986" cy="18171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8939" y="4142792"/>
            <a:ext cx="457200" cy="1194318"/>
          </a:xfrm>
          <a:prstGeom prst="rect">
            <a:avLst/>
          </a:prstGeom>
          <a:noFill/>
          <a:ln w="28575">
            <a:solidFill>
              <a:srgbClr val="AFE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088693" y="3218967"/>
            <a:ext cx="1893454" cy="9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121680" y="4735709"/>
            <a:ext cx="1893454" cy="92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96000" y="2976418"/>
            <a:ext cx="738909" cy="45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4526101"/>
            <a:ext cx="738909" cy="45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0" y="2976465"/>
            <a:ext cx="71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1-ПК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7297" y="4581331"/>
            <a:ext cx="734008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41363" y="1147665"/>
            <a:ext cx="2444621" cy="10077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01" y="5325933"/>
            <a:ext cx="3413060" cy="7977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8457" y="5346441"/>
            <a:ext cx="3415004" cy="8024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98775" y="5384254"/>
            <a:ext cx="340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!!!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4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9347" y="989045"/>
            <a:ext cx="792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Дополнительные профессиональные программы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99380" y="1997839"/>
            <a:ext cx="443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повышения квалификации</a:t>
            </a:r>
            <a:br>
              <a:rPr lang="ru-RU" dirty="0"/>
            </a:br>
            <a:r>
              <a:rPr lang="ru-RU" dirty="0"/>
              <a:t>направлена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</a:t>
            </a:r>
            <a:br>
              <a:rPr lang="ru-RU" dirty="0"/>
            </a:br>
            <a:r>
              <a:rPr lang="ru-RU" dirty="0"/>
              <a:t>имеющейся </a:t>
            </a:r>
            <a:r>
              <a:rPr lang="ru-RU" dirty="0" smtClean="0"/>
              <a:t>квалификации (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выдача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свидетельства/удостоверения установленного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образца)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38603" y="2018467"/>
            <a:ext cx="4357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профессиональной переподготовки направлена на получение компетенции, необходимой для выполнения нового вида </a:t>
            </a:r>
            <a:r>
              <a:rPr lang="ru-RU" dirty="0" smtClean="0"/>
              <a:t> профессиональной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деятельности, приобретение новой </a:t>
            </a:r>
            <a:r>
              <a:rPr lang="ru-RU" dirty="0" smtClean="0"/>
              <a:t>квалификации (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выдача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диплома установленного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образца)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627984" y="1380931"/>
            <a:ext cx="1468016" cy="3557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04857" y="1371600"/>
            <a:ext cx="1362270" cy="3651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6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9347" y="989045"/>
            <a:ext cx="792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программы профессионального обучения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1436" y="1895345"/>
            <a:ext cx="34517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Под профессиональным обучением по </a:t>
            </a:r>
            <a:r>
              <a:rPr lang="ru-RU" sz="1600" dirty="0" smtClean="0"/>
              <a:t>программам переподготовки </a:t>
            </a:r>
            <a:r>
              <a:rPr lang="ru-RU" sz="1600" dirty="0"/>
              <a:t>рабочих и служащих понимается профессиональное обучение лиц, уже имеющих профессию рабочего, профессии рабочих или должность служащего, </a:t>
            </a:r>
            <a:r>
              <a:rPr lang="ru-RU" sz="1600" dirty="0" smtClean="0"/>
              <a:t>должности служащих</a:t>
            </a:r>
            <a:r>
              <a:rPr lang="ru-RU" sz="1600" dirty="0"/>
              <a:t>, в целях получения новой профессии рабочего или новой должности служащего с учетом потребностей производства, вида </a:t>
            </a:r>
            <a:r>
              <a:rPr lang="ru-RU" sz="1600" dirty="0" smtClean="0"/>
              <a:t> профессиональной деятельности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11225" y="1904676"/>
            <a:ext cx="35350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Под профессиональным обучением по программам профессиональной подготовки по профессиям рабочих и</a:t>
            </a:r>
            <a:br>
              <a:rPr lang="ru-RU" sz="1600" dirty="0"/>
            </a:br>
            <a:r>
              <a:rPr lang="ru-RU" sz="1600" dirty="0"/>
              <a:t>должностям служащих понимается профессиональное обучение лиц, ранее не имевших профессии рабочего или должности служащего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81329" y="1891004"/>
            <a:ext cx="387220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 профессиональным </a:t>
            </a:r>
            <a:r>
              <a:rPr lang="ru-RU" sz="1600" dirty="0"/>
              <a:t>обучением по программам повышения квалификации рабочих и служащих понимается профессиональное обучение лиц, уже имеющих профессию рабочего, </a:t>
            </a:r>
            <a:r>
              <a:rPr lang="ru-RU" sz="1600" dirty="0" smtClean="0"/>
              <a:t>профессии рабочих </a:t>
            </a:r>
            <a:r>
              <a:rPr lang="ru-RU" sz="1600" dirty="0"/>
              <a:t>или должность служащего, должности служащих, в целях последовательного совершенствования профессиональных знаний, умений и навыков по имеющейся профессии </a:t>
            </a:r>
            <a:r>
              <a:rPr lang="ru-RU" sz="1600" dirty="0" smtClean="0"/>
              <a:t>рабочего или </a:t>
            </a:r>
            <a:r>
              <a:rPr lang="ru-RU" sz="1600" dirty="0"/>
              <a:t>имеющейся должности служащего без повышения </a:t>
            </a:r>
            <a:r>
              <a:rPr lang="ru-RU" sz="1600" dirty="0" smtClean="0"/>
              <a:t>образовательного уровня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330820" y="1307193"/>
            <a:ext cx="2645" cy="5002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728082" y="1307193"/>
            <a:ext cx="2645" cy="5002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9674707" y="1307193"/>
            <a:ext cx="2645" cy="5002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883563" y="5791592"/>
            <a:ext cx="6629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Выдача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свидетельства установленного образца </a:t>
            </a:r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56384" y="5157788"/>
            <a:ext cx="1707502" cy="5805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96000" y="5157788"/>
            <a:ext cx="0" cy="627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895322" y="5157788"/>
            <a:ext cx="2099389" cy="6111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5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7192" y="1026568"/>
            <a:ext cx="10574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2.4.1. Распределение численности </a:t>
            </a:r>
            <a:r>
              <a:rPr lang="ru-RU" b="1" dirty="0" smtClean="0">
                <a:solidFill>
                  <a:srgbClr val="FF0000"/>
                </a:solidFill>
              </a:rPr>
              <a:t>ОБУЧАЮЩИХСЯ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по основным программам профессионального обучения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2.4.2. Распределение численности </a:t>
            </a:r>
            <a:r>
              <a:rPr lang="ru-RU" b="1" dirty="0" smtClean="0">
                <a:solidFill>
                  <a:srgbClr val="FF0000"/>
                </a:solidFill>
              </a:rPr>
              <a:t>ОБУЧАЮЩИХСЯ</a:t>
            </a:r>
            <a:r>
              <a:rPr lang="ru-RU" b="1" dirty="0" smtClean="0"/>
              <a:t> </a:t>
            </a:r>
            <a:r>
              <a:rPr lang="ru-RU" b="1" dirty="0"/>
              <a:t>по основным программам профессионального обучения из числа лиц </a:t>
            </a:r>
            <a:r>
              <a:rPr lang="ru-RU" b="1" dirty="0" smtClean="0"/>
              <a:t>с ОВЗ </a:t>
            </a:r>
            <a:r>
              <a:rPr lang="ru-RU" b="1" dirty="0"/>
              <a:t>и инвалидов по профессиям, должностям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0536" y="2292219"/>
            <a:ext cx="10714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Сведения об обучающихся </a:t>
            </a:r>
            <a:r>
              <a:rPr lang="ru-RU" dirty="0">
                <a:solidFill>
                  <a:srgbClr val="000000"/>
                </a:solidFill>
              </a:rPr>
              <a:t>по основным профессиональным программам профессионального обучения по </a:t>
            </a:r>
            <a:r>
              <a:rPr lang="ru-RU" dirty="0" smtClean="0">
                <a:solidFill>
                  <a:srgbClr val="000000"/>
                </a:solidFill>
              </a:rPr>
              <a:t>состоянию на </a:t>
            </a:r>
            <a:r>
              <a:rPr lang="ru-RU" dirty="0">
                <a:solidFill>
                  <a:srgbClr val="000000"/>
                </a:solidFill>
              </a:rPr>
              <a:t>конец отчетного </a:t>
            </a:r>
            <a:r>
              <a:rPr lang="ru-RU" dirty="0" smtClean="0">
                <a:solidFill>
                  <a:srgbClr val="FF0000"/>
                </a:solidFill>
              </a:rPr>
              <a:t>КАЛЕНДАРНОГО</a:t>
            </a:r>
            <a:r>
              <a:rPr lang="ru-RU" dirty="0" smtClean="0">
                <a:solidFill>
                  <a:srgbClr val="000000"/>
                </a:solidFill>
              </a:rPr>
              <a:t> года (2022 год)!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Лица</a:t>
            </a:r>
            <a:r>
              <a:rPr lang="ru-RU" dirty="0">
                <a:solidFill>
                  <a:srgbClr val="000000"/>
                </a:solidFill>
              </a:rPr>
              <a:t>, осваивающие образовательные программы профессионального обучения в пределах освоения </a:t>
            </a:r>
            <a:r>
              <a:rPr lang="ru-RU" dirty="0" smtClean="0">
                <a:solidFill>
                  <a:srgbClr val="000000"/>
                </a:solidFill>
              </a:rPr>
              <a:t>программ среднего </a:t>
            </a:r>
            <a:r>
              <a:rPr lang="ru-RU" dirty="0">
                <a:solidFill>
                  <a:srgbClr val="000000"/>
                </a:solidFill>
              </a:rPr>
              <a:t>профессионального образования, в </a:t>
            </a:r>
            <a:r>
              <a:rPr lang="ru-RU" dirty="0" smtClean="0">
                <a:solidFill>
                  <a:srgbClr val="000000"/>
                </a:solidFill>
              </a:rPr>
              <a:t>данные разделы </a:t>
            </a:r>
            <a:r>
              <a:rPr lang="ru-RU" b="1" dirty="0">
                <a:solidFill>
                  <a:srgbClr val="000000"/>
                </a:solidFill>
              </a:rPr>
              <a:t>не </a:t>
            </a:r>
            <a:r>
              <a:rPr lang="ru-RU" b="1" dirty="0" smtClean="0">
                <a:solidFill>
                  <a:srgbClr val="000000"/>
                </a:solidFill>
              </a:rPr>
              <a:t>включаются</a:t>
            </a:r>
            <a:r>
              <a:rPr lang="ru-RU" dirty="0" smtClean="0">
                <a:solidFill>
                  <a:srgbClr val="000000"/>
                </a:solidFill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13184" y="2911151"/>
            <a:ext cx="54117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00539" y="3856663"/>
            <a:ext cx="1061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2.4.3. Распределение выпуска </a:t>
            </a:r>
            <a:r>
              <a:rPr lang="ru-RU" b="1" dirty="0" smtClean="0">
                <a:solidFill>
                  <a:srgbClr val="FF0000"/>
                </a:solidFill>
              </a:rPr>
              <a:t>ОБУЧАВШИХСЯ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по основным программам профессионального обучения из числа лиц с ОВЗ </a:t>
            </a:r>
            <a:r>
              <a:rPr lang="ru-RU" b="1" dirty="0" smtClean="0">
                <a:solidFill>
                  <a:srgbClr val="000000"/>
                </a:solidFill>
              </a:rPr>
              <a:t>и инвалидов </a:t>
            </a:r>
            <a:r>
              <a:rPr lang="ru-RU" b="1" dirty="0">
                <a:solidFill>
                  <a:srgbClr val="000000"/>
                </a:solidFill>
              </a:rPr>
              <a:t>по профессиям, должностям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00539" y="4526435"/>
            <a:ext cx="10695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Сведения </a:t>
            </a:r>
            <a:r>
              <a:rPr lang="ru-RU" dirty="0">
                <a:solidFill>
                  <a:srgbClr val="000000"/>
                </a:solidFill>
              </a:rPr>
              <a:t>о лицах с ОВЗ и инвалидах, обученных по основным профессиональным программам </a:t>
            </a:r>
            <a:r>
              <a:rPr lang="ru-RU" dirty="0" smtClean="0">
                <a:solidFill>
                  <a:srgbClr val="000000"/>
                </a:solidFill>
              </a:rPr>
              <a:t>профессионального обучения за 2022 </a:t>
            </a:r>
            <a:r>
              <a:rPr lang="ru-RU" dirty="0" smtClean="0">
                <a:solidFill>
                  <a:srgbClr val="FF0000"/>
                </a:solidFill>
              </a:rPr>
              <a:t>КАЛЕНДАРНЫЙ</a:t>
            </a:r>
            <a:r>
              <a:rPr lang="ru-RU" dirty="0" smtClean="0">
                <a:solidFill>
                  <a:srgbClr val="000000"/>
                </a:solidFill>
              </a:rPr>
              <a:t> год. Лица</a:t>
            </a:r>
            <a:r>
              <a:rPr lang="ru-RU" dirty="0">
                <a:solidFill>
                  <a:srgbClr val="000000"/>
                </a:solidFill>
              </a:rPr>
              <a:t>, освоившие образовательные программы профессионального обучения в </a:t>
            </a:r>
            <a:r>
              <a:rPr lang="ru-RU" dirty="0" smtClean="0">
                <a:solidFill>
                  <a:srgbClr val="000000"/>
                </a:solidFill>
              </a:rPr>
              <a:t>пределах освоения </a:t>
            </a:r>
            <a:r>
              <a:rPr lang="ru-RU" dirty="0">
                <a:solidFill>
                  <a:srgbClr val="000000"/>
                </a:solidFill>
              </a:rPr>
              <a:t>программ среднего профессионального образования, в данный раздел не </a:t>
            </a:r>
            <a:r>
              <a:rPr lang="ru-RU" dirty="0" smtClean="0">
                <a:solidFill>
                  <a:srgbClr val="000000"/>
                </a:solidFill>
              </a:rPr>
              <a:t>включаются!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34955" y="5157788"/>
            <a:ext cx="54117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8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7860" y="970584"/>
            <a:ext cx="10677331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3.1.1. Распределение численности основного персонала по уровню образования</a:t>
            </a:r>
            <a:r>
              <a:rPr lang="ru-RU" dirty="0" smtClean="0"/>
              <a:t> (Раздел 3.1 СПО-1)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Строка 23 - имеют опыт работы на профильных предприятиях и в организациях (в том числе на условиях штатного совместительства) не менее 5 лет сроком давности не более 3 лет.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dirty="0"/>
              <a:t>Строка</a:t>
            </a:r>
            <a:r>
              <a:rPr lang="ru-RU" dirty="0" smtClean="0"/>
              <a:t> 24 - прошли обучение (стажировку/практику) за рубежом в течение последних 3 лет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</a:t>
            </a:r>
            <a:r>
              <a:rPr lang="ru-RU" dirty="0"/>
              <a:t>Строка</a:t>
            </a:r>
            <a:r>
              <a:rPr lang="ru-RU" dirty="0" smtClean="0"/>
              <a:t> 25 - имеют звания лауреатов всероссийских, международных конкурсов, почетные звания Российской Федерации, а также являются лауреатами государственных премий, член-корреспондентами или академиками государственных академий наук. 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СПРАВКА 10. – строки 39-51!!!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3.1.2. </a:t>
            </a:r>
            <a:r>
              <a:rPr lang="ru-RU" b="1" dirty="0">
                <a:solidFill>
                  <a:srgbClr val="000000"/>
                </a:solidFill>
              </a:rPr>
              <a:t>Распределение численности </a:t>
            </a:r>
            <a:r>
              <a:rPr lang="ru-RU" b="1" dirty="0" smtClean="0">
                <a:solidFill>
                  <a:srgbClr val="000000"/>
                </a:solidFill>
              </a:rPr>
              <a:t>внешних совместителей по уровню образования </a:t>
            </a:r>
            <a:r>
              <a:rPr lang="ru-RU" dirty="0" smtClean="0"/>
              <a:t>(Раздел 3.3.1 </a:t>
            </a:r>
            <a:r>
              <a:rPr lang="ru-RU" dirty="0"/>
              <a:t>СПО-1)</a:t>
            </a:r>
          </a:p>
          <a:p>
            <a:r>
              <a:rPr lang="ru-RU" dirty="0">
                <a:solidFill>
                  <a:srgbClr val="FF0000"/>
                </a:solidFill>
              </a:rPr>
              <a:t>! </a:t>
            </a:r>
            <a:r>
              <a:rPr lang="ru-RU" dirty="0"/>
              <a:t>Строка</a:t>
            </a:r>
            <a:r>
              <a:rPr lang="ru-RU" dirty="0" smtClean="0"/>
              <a:t> 16 </a:t>
            </a:r>
            <a:r>
              <a:rPr lang="ru-RU" dirty="0"/>
              <a:t>- </a:t>
            </a:r>
            <a:r>
              <a:rPr lang="ru-RU" dirty="0" smtClean="0"/>
              <a:t>прошли </a:t>
            </a:r>
            <a:r>
              <a:rPr lang="ru-RU" dirty="0"/>
              <a:t>обучение (стажировку/практику) за рубежом в течение последних 3 </a:t>
            </a:r>
            <a:r>
              <a:rPr lang="ru-RU" dirty="0" smtClean="0"/>
              <a:t>лет.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dirty="0"/>
              <a:t>Строка</a:t>
            </a:r>
            <a:r>
              <a:rPr lang="ru-RU" dirty="0" smtClean="0"/>
              <a:t> 17 -</a:t>
            </a:r>
            <a:r>
              <a:rPr lang="ru-RU" dirty="0"/>
              <a:t> действующие работники (в том числе руководители) профильных предприятий, </a:t>
            </a:r>
            <a:r>
              <a:rPr lang="ru-RU" dirty="0" smtClean="0"/>
              <a:t>организаций.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dirty="0"/>
              <a:t>Строка</a:t>
            </a:r>
            <a:r>
              <a:rPr lang="ru-RU" dirty="0" smtClean="0"/>
              <a:t> 18 </a:t>
            </a:r>
            <a:r>
              <a:rPr lang="ru-RU" dirty="0"/>
              <a:t>- </a:t>
            </a:r>
            <a:r>
              <a:rPr lang="ru-RU" dirty="0" smtClean="0"/>
              <a:t>имеют </a:t>
            </a:r>
            <a:r>
              <a:rPr lang="ru-RU" dirty="0"/>
              <a:t>звания лауреатов всероссийских, международных конкурсов, почетные звания Российской Федерации, </a:t>
            </a:r>
            <a:r>
              <a:rPr lang="ru-RU" dirty="0" smtClean="0"/>
              <a:t>а также </a:t>
            </a:r>
            <a:r>
              <a:rPr lang="ru-RU" dirty="0"/>
              <a:t>являются лауреатами государственных премий, член-корреспондентами или академиками государственных академий наук.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0000"/>
                </a:solidFill>
              </a:rPr>
              <a:t>3.2</a:t>
            </a:r>
            <a:r>
              <a:rPr lang="ru-RU" b="1" dirty="0">
                <a:solidFill>
                  <a:srgbClr val="000000"/>
                </a:solidFill>
              </a:rPr>
              <a:t>. Распределение </a:t>
            </a:r>
            <a:r>
              <a:rPr lang="ru-RU" b="1" dirty="0" smtClean="0">
                <a:solidFill>
                  <a:srgbClr val="000000"/>
                </a:solidFill>
              </a:rPr>
              <a:t>персонала по стажу работы </a:t>
            </a:r>
            <a:r>
              <a:rPr lang="ru-RU" dirty="0" smtClean="0"/>
              <a:t>(Раздел 3.2 </a:t>
            </a:r>
            <a:r>
              <a:rPr lang="ru-RU" dirty="0"/>
              <a:t>СПО-1)</a:t>
            </a:r>
          </a:p>
          <a:p>
            <a:endParaRPr lang="ru-RU" dirty="0"/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31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34" y="893927"/>
            <a:ext cx="11348543" cy="426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9502" y="2295331"/>
            <a:ext cx="537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3.4 СПО-1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5673" y="1371600"/>
            <a:ext cx="1576874" cy="6438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69151" y="3144417"/>
            <a:ext cx="354563" cy="354564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0151706" y="3396343"/>
            <a:ext cx="57849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74221" y="3060441"/>
            <a:ext cx="137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См. отчёт за 2021 год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90545" y="4313382"/>
            <a:ext cx="267855" cy="397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8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9" y="1170790"/>
            <a:ext cx="11489406" cy="3627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9320" y="2648932"/>
            <a:ext cx="386499" cy="17166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7828" y="4861249"/>
            <a:ext cx="112060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разделе приводятся данные о распределении персонала организации, занимающегося воспитательной деятельностью, </a:t>
            </a:r>
            <a:r>
              <a:rPr lang="ru-RU" dirty="0" smtClean="0"/>
              <a:t>включая</a:t>
            </a:r>
            <a:r>
              <a:rPr lang="en-US" dirty="0" smtClean="0"/>
              <a:t> </a:t>
            </a:r>
            <a:r>
              <a:rPr lang="ru-RU" dirty="0" smtClean="0"/>
              <a:t>работающих </a:t>
            </a:r>
            <a:r>
              <a:rPr lang="ru-RU" dirty="0"/>
              <a:t>на условиях штатного совместительства (внешних совместителей), без учета работающих по договорам </a:t>
            </a:r>
            <a:r>
              <a:rPr lang="ru-RU" dirty="0" smtClean="0"/>
              <a:t>гражданско-правового</a:t>
            </a:r>
            <a:r>
              <a:rPr lang="en-US" dirty="0" smtClean="0"/>
              <a:t> </a:t>
            </a:r>
            <a:r>
              <a:rPr lang="ru-RU" dirty="0" smtClean="0"/>
              <a:t>характера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15639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6" y="823622"/>
            <a:ext cx="10427247" cy="5263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89929" y="2214654"/>
            <a:ext cx="880847" cy="2486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327147" y="2445376"/>
            <a:ext cx="4617" cy="295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1298" y="2760825"/>
            <a:ext cx="1237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Строка 01 графа 3 раздел 1.1 СПО-2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05053" y="1278294"/>
            <a:ext cx="1073020" cy="6251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35698" y="5734050"/>
            <a:ext cx="2463282" cy="302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0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7" y="763847"/>
            <a:ext cx="10834158" cy="554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8587" y="2509935"/>
            <a:ext cx="388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1.3 СПО-2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04245" y="4534678"/>
            <a:ext cx="373224" cy="4198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>
            <a:off x="8677469" y="4744617"/>
            <a:ext cx="494523" cy="139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99984" y="4553339"/>
            <a:ext cx="11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1.4 СПО-2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13576" y="5999584"/>
            <a:ext cx="317240" cy="1026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5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924800" y="5347855"/>
            <a:ext cx="609600" cy="1847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 СПО-Мониторинг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266545" y="5745018"/>
            <a:ext cx="9237" cy="277091"/>
          </a:xfrm>
          <a:prstGeom prst="straightConnector1">
            <a:avLst/>
          </a:prstGeom>
          <a:ln>
            <a:solidFill>
              <a:srgbClr val="1D2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76" y="1060307"/>
            <a:ext cx="9876848" cy="49835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43927" y="3574473"/>
            <a:ext cx="6539346" cy="193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0581" y="3810000"/>
            <a:ext cx="8252691" cy="170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63454" y="4050145"/>
            <a:ext cx="3385128" cy="170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85200" y="4051588"/>
            <a:ext cx="1898073" cy="2248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33055" y="5306292"/>
            <a:ext cx="6654800" cy="226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892146" y="5312352"/>
            <a:ext cx="1117599" cy="1925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97091" y="5320145"/>
            <a:ext cx="1995054" cy="230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8269654" y="5561516"/>
            <a:ext cx="9237" cy="277091"/>
          </a:xfrm>
          <a:prstGeom prst="straightConnector1">
            <a:avLst/>
          </a:prstGeom>
          <a:ln>
            <a:solidFill>
              <a:srgbClr val="1D2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879255" y="5555295"/>
            <a:ext cx="9237" cy="277091"/>
          </a:xfrm>
          <a:prstGeom prst="straightConnector1">
            <a:avLst/>
          </a:prstGeom>
          <a:ln>
            <a:solidFill>
              <a:srgbClr val="1D2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33400" y="5752462"/>
            <a:ext cx="1681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уровень</a:t>
            </a:r>
            <a:endParaRPr lang="ru-RU" sz="12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9526555" y="5530414"/>
            <a:ext cx="18191" cy="581137"/>
          </a:xfrm>
          <a:prstGeom prst="straightConnector1">
            <a:avLst/>
          </a:prstGeom>
          <a:ln>
            <a:solidFill>
              <a:srgbClr val="1D2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83530" y="6073663"/>
            <a:ext cx="419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 рамках ФП «Профессионалитет</a:t>
            </a:r>
            <a:r>
              <a:rPr lang="ru-RU" sz="1200" dirty="0"/>
              <a:t>» 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(перечень ОПЦК -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docs.edu.gov.ru/document/id/3334</a:t>
            </a:r>
            <a:r>
              <a:rPr lang="ru-RU" sz="1200" dirty="0" smtClean="0"/>
              <a:t>)</a:t>
            </a:r>
            <a:r>
              <a:rPr lang="en-US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0455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07" y="1245034"/>
            <a:ext cx="11535740" cy="35948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73964" y="2216727"/>
            <a:ext cx="6613236" cy="12930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55709" y="3565237"/>
            <a:ext cx="387927" cy="11545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7943" y="5157788"/>
            <a:ext cx="10910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</a:rPr>
              <a:t>Важно: создание доступной среды – показатель качества работы ПОО</a:t>
            </a:r>
          </a:p>
        </p:txBody>
      </p:sp>
    </p:spTree>
    <p:extLst>
      <p:ext uri="{BB962C8B-B14F-4D97-AF65-F5344CB8AC3E}">
        <p14:creationId xmlns:p14="http://schemas.microsoft.com/office/powerpoint/2010/main" val="290387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45151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163" y="1017036"/>
            <a:ext cx="104658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4.4. Наличие мест общественного </a:t>
            </a:r>
            <a:r>
              <a:rPr lang="ru-RU" b="1" dirty="0" smtClean="0"/>
              <a:t>питания (1.5 СПО-2)</a:t>
            </a:r>
          </a:p>
          <a:p>
            <a:endParaRPr lang="ru-RU" b="1" dirty="0"/>
          </a:p>
          <a:p>
            <a:r>
              <a:rPr lang="ru-RU" b="1" dirty="0" smtClean="0"/>
              <a:t>4.5.</a:t>
            </a:r>
            <a:r>
              <a:rPr lang="ru-RU" b="1" dirty="0"/>
              <a:t> Формирование библиотечного фонда (включая библиотечный фонд общежитий</a:t>
            </a:r>
            <a:r>
              <a:rPr lang="ru-RU" b="1" dirty="0" smtClean="0"/>
              <a:t>) (2.6 СПО-2)</a:t>
            </a:r>
          </a:p>
          <a:p>
            <a:endParaRPr lang="ru-RU" b="1" dirty="0" smtClean="0"/>
          </a:p>
          <a:p>
            <a:r>
              <a:rPr lang="ru-RU" b="1" dirty="0" smtClean="0"/>
              <a:t>4.6.  Количество персональных компьютеров и информационного оборудования (2.1 СПО-2)</a:t>
            </a:r>
          </a:p>
          <a:p>
            <a:endParaRPr lang="ru-RU" b="1" dirty="0"/>
          </a:p>
          <a:p>
            <a:r>
              <a:rPr lang="ru-RU" b="1" dirty="0" smtClean="0"/>
              <a:t>4.7 Наличие специальных технических и программных средств (кроме программных средств общего назначения) (2.2 СПО-2)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5.1 </a:t>
            </a:r>
            <a:r>
              <a:rPr lang="ru-RU" b="1" dirty="0"/>
              <a:t>Распределение объема средств организации по источникам их получения и по видам деятельности </a:t>
            </a:r>
            <a:r>
              <a:rPr lang="ru-RU" b="1" dirty="0" smtClean="0"/>
              <a:t>(3.1 СПО-2)</a:t>
            </a:r>
          </a:p>
          <a:p>
            <a:endParaRPr lang="ru-RU" b="1" dirty="0"/>
          </a:p>
          <a:p>
            <a:r>
              <a:rPr lang="ru-RU" b="1" dirty="0" smtClean="0"/>
              <a:t>5.2 Расходы организации (3.2 СПО-2)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60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93" y="898891"/>
            <a:ext cx="9828060" cy="45620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4335" y="2064610"/>
            <a:ext cx="6297126" cy="1173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94334" y="3598318"/>
            <a:ext cx="6287797" cy="1169625"/>
          </a:xfrm>
          <a:prstGeom prst="rect">
            <a:avLst/>
          </a:prstGeom>
          <a:solidFill>
            <a:srgbClr val="FF0000"/>
          </a:solidFill>
          <a:ln w="19050">
            <a:solidFill>
              <a:srgbClr val="1D2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96000" y="241568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 3.4. формы №СПО-2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97936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 3.4. формы №СПО-2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978" y="5508852"/>
            <a:ext cx="6988629" cy="938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01812" y="6120882"/>
            <a:ext cx="186612" cy="2799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697755" y="6270171"/>
            <a:ext cx="5225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599" y="6102220"/>
            <a:ext cx="134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2.6 СПО-1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37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4" y="850154"/>
            <a:ext cx="10878532" cy="2942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8187" y="2133600"/>
            <a:ext cx="484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3.3 СПО-2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895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8" y="633705"/>
            <a:ext cx="10970944" cy="5189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93494" y="1847461"/>
            <a:ext cx="2827175" cy="17448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61241" y="3788229"/>
            <a:ext cx="345232" cy="16048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9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18" y="732590"/>
            <a:ext cx="11017364" cy="2802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83" y="3671332"/>
            <a:ext cx="10935269" cy="22213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1094" y="2472612"/>
            <a:ext cx="4506686" cy="3825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46441" y="2649894"/>
            <a:ext cx="4758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7536" y="2388637"/>
            <a:ext cx="5915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Заполняют организации, входящие в образовательно-производственный центр (кластер)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49478" y="2929812"/>
            <a:ext cx="382555" cy="429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6645" y="4161453"/>
            <a:ext cx="923731" cy="2892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85992" y="4012163"/>
            <a:ext cx="4693298" cy="4385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3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3" y="625152"/>
            <a:ext cx="10851502" cy="582095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967135" y="2724539"/>
            <a:ext cx="8313640" cy="102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50490" y="1082351"/>
            <a:ext cx="1530285" cy="1474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85183" y="1194319"/>
            <a:ext cx="2463282" cy="13622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67135" y="4282751"/>
            <a:ext cx="8313640" cy="21460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49690" y="1334278"/>
            <a:ext cx="718457" cy="1212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25347" y="5157788"/>
            <a:ext cx="612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Заполняют базовые организации ОПЦК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3780" y="1670180"/>
            <a:ext cx="326571" cy="8864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8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24" y="846170"/>
            <a:ext cx="11378152" cy="27165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49282" y="1557338"/>
            <a:ext cx="643812" cy="11858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flipH="1">
            <a:off x="3239570" y="2771192"/>
            <a:ext cx="1845614" cy="10323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688" y="3803571"/>
            <a:ext cx="53837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Учитываются представители общественно-деловых объединений и представители работодателей, являющиеся членами коллегиальных органов управления образовательной организации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11755" y="1557338"/>
            <a:ext cx="587829" cy="12045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691673" y="2789853"/>
            <a:ext cx="1726164" cy="10077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10131" y="3834349"/>
            <a:ext cx="453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Разработка новых образовательных программ, обновление действующих, разработка фондов оценочных средств по дисциплинам профессионального цикла и </a:t>
            </a:r>
            <a:r>
              <a:rPr lang="ru-RU" sz="1600" dirty="0" smtClean="0"/>
              <a:t>пр.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5029" y="5157788"/>
            <a:ext cx="789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! Справка 24. – Показатели Федеральных Мониторингов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06285" y="885571"/>
            <a:ext cx="1031032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</a:rPr>
              <a:t>Заполнение </a:t>
            </a:r>
            <a:r>
              <a:rPr lang="ru-RU" dirty="0">
                <a:ea typeface="Calibri" panose="020F0502020204030204" pitchFamily="34" charset="0"/>
              </a:rPr>
              <a:t>профессиональной образовательной организацией (ПОО) формы отчёта в программном </a:t>
            </a:r>
            <a:r>
              <a:rPr lang="ru-RU" dirty="0" smtClean="0">
                <a:ea typeface="Calibri" panose="020F0502020204030204" pitchFamily="34" charset="0"/>
              </a:rPr>
              <a:t>модуле.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</a:rPr>
              <a:t> Загрузка </a:t>
            </a:r>
            <a:r>
              <a:rPr lang="ru-RU" dirty="0">
                <a:ea typeface="Calibri" panose="020F0502020204030204" pitchFamily="34" charset="0"/>
              </a:rPr>
              <a:t>ПОО электронной версии отчёта </a:t>
            </a:r>
            <a:r>
              <a:rPr lang="ru-RU" dirty="0" smtClean="0">
                <a:ea typeface="Calibri" panose="020F0502020204030204" pitchFamily="34" charset="0"/>
              </a:rPr>
              <a:t>в </a:t>
            </a:r>
            <a:r>
              <a:rPr lang="ru-RU" dirty="0">
                <a:ea typeface="Calibri" panose="020F0502020204030204" pitchFamily="34" charset="0"/>
              </a:rPr>
              <a:t>личном кабинет на сайте ГИВЦ. Автоматизированная ВЕРИФИКАЦИЯ ДАННЫХ</a:t>
            </a:r>
            <a:r>
              <a:rPr lang="ru-RU" dirty="0" smtClean="0">
                <a:ea typeface="Calibri" panose="020F0502020204030204" pitchFamily="34" charset="0"/>
              </a:rPr>
              <a:t>.</a:t>
            </a:r>
            <a:r>
              <a:rPr lang="ru-RU" dirty="0"/>
              <a:t> Перед формированием выходных данных рекомендуется проверить наличие</a:t>
            </a:r>
            <a:br>
              <a:rPr lang="ru-RU" dirty="0"/>
            </a:br>
            <a:r>
              <a:rPr lang="ru-RU" dirty="0"/>
              <a:t>обновлений программного обеспечения (меню «Обновление</a:t>
            </a:r>
            <a:r>
              <a:rPr lang="ru-RU" dirty="0" smtClean="0"/>
              <a:t>»).</a:t>
            </a:r>
            <a:endParaRPr lang="ru-RU" dirty="0" smtClean="0">
              <a:ea typeface="Calibri" panose="020F0502020204030204" pitchFamily="34" charset="0"/>
            </a:endParaRPr>
          </a:p>
          <a:p>
            <a:pPr indent="-342900" defTabSz="6858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</a:rPr>
              <a:t>Проверка </a:t>
            </a:r>
            <a:r>
              <a:rPr lang="ru-RU" dirty="0">
                <a:ea typeface="Calibri" panose="020F0502020204030204" pitchFamily="34" charset="0"/>
              </a:rPr>
              <a:t>загруженного на ГИВЦ отчёта со стороны территориального управления </a:t>
            </a:r>
            <a:r>
              <a:rPr lang="ru-RU" dirty="0" err="1">
                <a:ea typeface="Calibri" panose="020F0502020204030204" pitchFamily="34" charset="0"/>
              </a:rPr>
              <a:t>МОиН</a:t>
            </a:r>
            <a:r>
              <a:rPr lang="ru-RU" dirty="0">
                <a:ea typeface="Calibri" panose="020F0502020204030204" pitchFamily="34" charset="0"/>
              </a:rPr>
              <a:t> СО (подтверждение - виза на бумажном экземпляре отчета</a:t>
            </a:r>
            <a:r>
              <a:rPr lang="ru-RU" dirty="0" smtClean="0">
                <a:ea typeface="Calibri" panose="020F0502020204030204" pitchFamily="34" charset="0"/>
              </a:rPr>
              <a:t>).</a:t>
            </a:r>
            <a:endParaRPr lang="ru-RU" dirty="0"/>
          </a:p>
          <a:p>
            <a:pPr indent="-342900" defTabSz="6858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</a:rPr>
              <a:t>Проверка отчёта (с визой ТУ) со стороны ЦПО Самарской области </a:t>
            </a:r>
            <a:r>
              <a:rPr lang="ru-RU" dirty="0" smtClean="0">
                <a:ea typeface="Calibri" panose="020F0502020204030204" pitchFamily="34" charset="0"/>
              </a:rPr>
              <a:t>(Лохматова Е.Ю.) в </a:t>
            </a:r>
            <a:r>
              <a:rPr lang="ru-RU" dirty="0">
                <a:ea typeface="Calibri" panose="020F0502020204030204" pitchFamily="34" charset="0"/>
              </a:rPr>
              <a:t>части заполнения показателей, влияющих на мониторинг качества подготовки </a:t>
            </a:r>
            <a:r>
              <a:rPr lang="ru-RU" dirty="0" smtClean="0">
                <a:ea typeface="Calibri" panose="020F0502020204030204" pitchFamily="34" charset="0"/>
              </a:rPr>
              <a:t>кадров (по графику). </a:t>
            </a:r>
          </a:p>
          <a:p>
            <a:pPr indent="-342900" defTabSz="6858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</a:rPr>
              <a:t>Работа </a:t>
            </a:r>
            <a:r>
              <a:rPr lang="ru-RU" dirty="0">
                <a:ea typeface="Calibri" panose="020F0502020204030204" pitchFamily="34" charset="0"/>
              </a:rPr>
              <a:t>ПОО над исправлением ошибок в отчёте, включая выявленные в результате автоматизированной верификации данных в системе </a:t>
            </a:r>
            <a:r>
              <a:rPr lang="ru-RU" dirty="0" smtClean="0">
                <a:ea typeface="Calibri" panose="020F0502020204030204" pitchFamily="34" charset="0"/>
              </a:rPr>
              <a:t>ГИВЦ 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(ДО 12 МАЯ 2023 г.)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0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125" y="249208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3063" y="613400"/>
            <a:ext cx="1093547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1600" dirty="0" smtClean="0"/>
              <a:t>Дополнительную </a:t>
            </a:r>
            <a:r>
              <a:rPr lang="ru-RU" sz="1600" dirty="0"/>
              <a:t>информацию по вопросам предоставления доступа, </a:t>
            </a:r>
            <a:r>
              <a:rPr lang="ru-RU" sz="1600" dirty="0" smtClean="0"/>
              <a:t>работы в </a:t>
            </a:r>
            <a:r>
              <a:rPr lang="ru-RU" sz="1600" dirty="0"/>
              <a:t>личном кабинете, заполнения формы и работы с программным </a:t>
            </a:r>
            <a:r>
              <a:rPr lang="ru-RU" sz="1600" dirty="0" smtClean="0"/>
              <a:t>обеспечением можно </a:t>
            </a:r>
            <a:r>
              <a:rPr lang="ru-RU" sz="1600" dirty="0"/>
              <a:t>получить по телефону +7 (495) 009-65-65 (многоканальный) с 10.00 до </a:t>
            </a:r>
            <a:r>
              <a:rPr lang="ru-RU" sz="1600" dirty="0" smtClean="0"/>
              <a:t>18.00 по </a:t>
            </a:r>
            <a:r>
              <a:rPr lang="ru-RU" sz="1600" dirty="0"/>
              <a:t>московскому времени или по электронной почте </a:t>
            </a:r>
            <a:r>
              <a:rPr lang="ru-RU" sz="1600" dirty="0" smtClean="0">
                <a:solidFill>
                  <a:srgbClr val="FF0000"/>
                </a:solidFill>
                <a:hlinkClick r:id="rId3"/>
              </a:rPr>
              <a:t>stat_spo@ficto.ru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	При необходимости изменения данных, предоставленных ранее в федеральных формах статистического наблюдения, интегрированных в отчет по форме №СПО-Мониторинг, руководитель образовательной организации направляет в адрес </a:t>
            </a:r>
            <a:r>
              <a:rPr lang="ru-RU" sz="1600" dirty="0" err="1" smtClean="0"/>
              <a:t>Минпросвещения</a:t>
            </a:r>
            <a:r>
              <a:rPr lang="ru-RU" sz="1600" dirty="0" smtClean="0"/>
              <a:t> России (</a:t>
            </a:r>
            <a:r>
              <a:rPr lang="ru-RU" sz="1600" dirty="0" smtClean="0">
                <a:hlinkClick r:id="rId3"/>
              </a:rPr>
              <a:t>stat_spo@ficto.ru</a:t>
            </a:r>
            <a:r>
              <a:rPr lang="ru-RU" sz="1600" dirty="0" smtClean="0"/>
              <a:t>) письмо с объяснением  причин изменения и предлагаемых новых значениях, а также копиями документов, подтверждающих предлагаемые изменения.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cs typeface="Times New Roman" panose="02020603050405020304" pitchFamily="18" charset="0"/>
              </a:rPr>
              <a:t>Сайт </a:t>
            </a:r>
            <a:r>
              <a:rPr lang="ru-RU" sz="1600" b="1" dirty="0">
                <a:cs typeface="Times New Roman" panose="02020603050405020304" pitchFamily="18" charset="0"/>
              </a:rPr>
              <a:t>ЦПО Самарской области (</a:t>
            </a:r>
            <a:r>
              <a:rPr lang="en-US" sz="1600" b="1" dirty="0">
                <a:cs typeface="Times New Roman" panose="02020603050405020304" pitchFamily="18" charset="0"/>
              </a:rPr>
              <a:t>cposo.ru) – </a:t>
            </a:r>
            <a:r>
              <a:rPr lang="ru-RU" sz="1600" b="1" dirty="0">
                <a:cs typeface="Times New Roman" panose="02020603050405020304" pitchFamily="18" charset="0"/>
              </a:rPr>
              <a:t>Статистика образования – </a:t>
            </a:r>
            <a:r>
              <a:rPr lang="ru-RU" sz="1600" b="1" dirty="0" smtClean="0">
                <a:cs typeface="Times New Roman" panose="02020603050405020304" pitchFamily="18" charset="0"/>
              </a:rPr>
              <a:t> О предоставлении статистических данных по форме №СПО-Мониторинг за 2022/2023 </a:t>
            </a:r>
            <a:r>
              <a:rPr lang="ru-RU" sz="1600" b="1" dirty="0" err="1" smtClean="0">
                <a:cs typeface="Times New Roman" panose="02020603050405020304" pitchFamily="18" charset="0"/>
              </a:rPr>
              <a:t>уч.год</a:t>
            </a:r>
            <a:r>
              <a:rPr lang="ru-RU" sz="1600" b="1" dirty="0" smtClean="0">
                <a:cs typeface="Times New Roman" panose="02020603050405020304" pitchFamily="18" charset="0"/>
              </a:rPr>
              <a:t> (график)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Ежегодный доклад </a:t>
            </a:r>
            <a:r>
              <a:rPr lang="ru-RU" sz="160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1600" b="1" dirty="0">
                <a:solidFill>
                  <a:srgbClr val="FF0000"/>
                </a:solidFill>
              </a:rPr>
              <a:t> России о результатах Мониторинга качества подготовки кадров в Российской Федерации за 2021/2022 </a:t>
            </a:r>
            <a:r>
              <a:rPr lang="ru-RU" sz="1600" b="1" dirty="0" err="1">
                <a:solidFill>
                  <a:srgbClr val="FF0000"/>
                </a:solidFill>
              </a:rPr>
              <a:t>уч.год</a:t>
            </a:r>
            <a:r>
              <a:rPr lang="ru-RU" sz="1600" b="1" dirty="0">
                <a:solidFill>
                  <a:srgbClr val="FF0000"/>
                </a:solidFill>
              </a:rPr>
              <a:t> (для </a:t>
            </a:r>
            <a:r>
              <a:rPr lang="ru-RU" sz="1600" b="1" dirty="0" smtClean="0">
                <a:solidFill>
                  <a:srgbClr val="FF0000"/>
                </a:solidFill>
              </a:rPr>
              <a:t>ознакомления)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hlinkClick r:id="rId4"/>
              </a:rPr>
              <a:t>https://docs.edu.gov.ru/document/43076915034c38dedd86a9ae59775cdc/download/5428</a:t>
            </a:r>
            <a:r>
              <a:rPr lang="ru-RU" sz="1600" dirty="0" smtClean="0">
                <a:hlinkClick r:id="rId4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600" b="1" dirty="0" smtClean="0">
                <a:cs typeface="Times New Roman" panose="02020603050405020304" pitchFamily="18" charset="0"/>
              </a:rPr>
              <a:t>Лохматова </a:t>
            </a:r>
            <a:r>
              <a:rPr lang="ru-RU" sz="1600" b="1" dirty="0">
                <a:cs typeface="Times New Roman" panose="02020603050405020304" pitchFamily="18" charset="0"/>
              </a:rPr>
              <a:t>Екатерина Юриевна </a:t>
            </a:r>
            <a:r>
              <a:rPr lang="ru-RU" sz="1600" dirty="0">
                <a:cs typeface="Times New Roman" panose="02020603050405020304" pitchFamily="18" charset="0"/>
              </a:rPr>
              <a:t>– методист отдела ИТ ЦПО Самарской области, телефон: 200-15-19 (доб.903</a:t>
            </a:r>
            <a:r>
              <a:rPr lang="en-US" sz="1600" dirty="0">
                <a:cs typeface="Times New Roman" panose="02020603050405020304" pitchFamily="18" charset="0"/>
              </a:rPr>
              <a:t>#</a:t>
            </a:r>
            <a:r>
              <a:rPr lang="ru-RU" sz="1600" dirty="0">
                <a:cs typeface="Times New Roman" panose="02020603050405020304" pitchFamily="18" charset="0"/>
              </a:rPr>
              <a:t>), 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cs typeface="Times New Roman" panose="02020603050405020304" pitchFamily="18" charset="0"/>
              </a:rPr>
              <a:t>адрес </a:t>
            </a:r>
            <a:r>
              <a:rPr lang="ru-RU" sz="1600" dirty="0">
                <a:cs typeface="Times New Roman" panose="02020603050405020304" pitchFamily="18" charset="0"/>
              </a:rPr>
              <a:t>электронной почты: </a:t>
            </a:r>
            <a:r>
              <a:rPr lang="en-US" sz="1600" dirty="0">
                <a:cs typeface="Times New Roman" panose="02020603050405020304" pitchFamily="18" charset="0"/>
                <a:hlinkClick r:id="rId5"/>
              </a:rPr>
              <a:t>lohmatova@cposo.ru</a:t>
            </a:r>
            <a:endParaRPr lang="ru-RU" sz="1600" dirty="0"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3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32" y="1118507"/>
            <a:ext cx="11288436" cy="19377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7894" y="2313992"/>
            <a:ext cx="961053" cy="1586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1093" y="3186404"/>
            <a:ext cx="11075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ru-RU" dirty="0"/>
              <a:t>строке 02 указывается код целевой направленности образовательной деятельности организации по типу </a:t>
            </a:r>
            <a:r>
              <a:rPr lang="ru-RU" b="1" dirty="0" smtClean="0"/>
              <a:t>потенциального</a:t>
            </a:r>
            <a:r>
              <a:rPr lang="en-US" b="1" dirty="0" smtClean="0"/>
              <a:t> </a:t>
            </a:r>
            <a:r>
              <a:rPr lang="ru-RU" b="1" dirty="0" smtClean="0"/>
              <a:t>работодателя </a:t>
            </a:r>
            <a:r>
              <a:rPr lang="ru-RU" dirty="0"/>
              <a:t>на рынке труда, т.е. предприятий и организаций, на кадровые потребности которых в большей степени </a:t>
            </a:r>
            <a:r>
              <a:rPr lang="ru-RU" dirty="0" smtClean="0"/>
              <a:t>ориентирована</a:t>
            </a:r>
            <a:r>
              <a:rPr lang="en-US" dirty="0" smtClean="0"/>
              <a:t> </a:t>
            </a:r>
            <a:r>
              <a:rPr lang="ru-RU" dirty="0" smtClean="0"/>
              <a:t>подготовка </a:t>
            </a:r>
            <a:r>
              <a:rPr lang="ru-RU" dirty="0"/>
              <a:t>специалистов по образовательным программам среднего профессионального образования (в </a:t>
            </a:r>
            <a:r>
              <a:rPr lang="ru-RU" dirty="0" smtClean="0"/>
              <a:t>том числе </a:t>
            </a:r>
            <a:r>
              <a:rPr lang="ru-RU" dirty="0"/>
              <a:t>с учетом наличия договоров 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целевой </a:t>
            </a:r>
            <a:r>
              <a:rPr lang="ru-RU" dirty="0"/>
              <a:t>подготовке, договоров о трудоустройстве выпускников и т.д.)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9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50982" y="415637"/>
            <a:ext cx="1152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7" y="839950"/>
            <a:ext cx="10813305" cy="44575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63877" y="1662080"/>
            <a:ext cx="1894115" cy="1492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74425" y="4151021"/>
            <a:ext cx="438539" cy="1317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86865" y="4365625"/>
            <a:ext cx="438539" cy="1379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986865" y="4583339"/>
            <a:ext cx="438539" cy="1317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1093" y="5325111"/>
            <a:ext cx="10720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!</a:t>
            </a:r>
            <a:r>
              <a:rPr lang="en-US" sz="1600" dirty="0"/>
              <a:t> </a:t>
            </a:r>
            <a:r>
              <a:rPr lang="ru-RU" sz="1600" dirty="0" smtClean="0"/>
              <a:t>Учебно-производственные </a:t>
            </a:r>
            <a:r>
              <a:rPr lang="ru-RU" sz="1600" dirty="0"/>
              <a:t>мастерские (УПМ) являются структурным подразделением ПОО, деятельность регламентируется положением о структурном подразделении. </a:t>
            </a:r>
            <a:r>
              <a:rPr lang="en-US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/>
              <a:t>всех ПОО должны быть локальные акты (положения) о мастерских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отчете указывается общее кол-во мастерских в ПОО, независимо имеют они современное оснащение или нет!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7175" y="3797558"/>
            <a:ext cx="6148873" cy="167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2982" y="4960304"/>
            <a:ext cx="424873" cy="138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9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51843" y="463812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8" y="959595"/>
            <a:ext cx="11479553" cy="36826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96138" y="3251718"/>
            <a:ext cx="1129005" cy="3778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26759" y="3240055"/>
            <a:ext cx="531845" cy="2682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33462" y="3293706"/>
            <a:ext cx="100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1.2. СПО-1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714792" y="3298195"/>
            <a:ext cx="951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1.2.СПО-1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534262" y="3247052"/>
            <a:ext cx="606489" cy="373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431624" y="3256384"/>
            <a:ext cx="84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3.5 СПО-2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40751" y="3228392"/>
            <a:ext cx="718457" cy="4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3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51843" y="463812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24" y="1009163"/>
            <a:ext cx="11185818" cy="361208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090057" y="1399592"/>
            <a:ext cx="3834881" cy="279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53973" y="1537803"/>
            <a:ext cx="5143985" cy="84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23527" y="4124130"/>
            <a:ext cx="8425542" cy="33590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907486" y="1073020"/>
            <a:ext cx="662473" cy="195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79495" y="1063690"/>
            <a:ext cx="1082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1.2. СПО-1</a:t>
            </a:r>
            <a:endParaRPr lang="ru-RU" sz="105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109927" y="1474237"/>
            <a:ext cx="58782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744408" y="1380931"/>
            <a:ext cx="979714" cy="176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47045" y="130628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ОПЦК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7919" y="4559379"/>
            <a:ext cx="109666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!</a:t>
            </a:r>
            <a:r>
              <a:rPr lang="ru-RU" sz="1400" dirty="0" smtClean="0">
                <a:solidFill>
                  <a:srgbClr val="000000"/>
                </a:solidFill>
              </a:rPr>
              <a:t> По </a:t>
            </a:r>
            <a:r>
              <a:rPr lang="ru-RU" sz="1400" dirty="0">
                <a:solidFill>
                  <a:srgbClr val="000000"/>
                </a:solidFill>
              </a:rPr>
              <a:t>строке 29 указывается код 3, если у образовательной организации имеется письменное согласование¸ полученное от </a:t>
            </a:r>
            <a:r>
              <a:rPr lang="ru-RU" sz="1400" dirty="0" smtClean="0">
                <a:solidFill>
                  <a:srgbClr val="000000"/>
                </a:solidFill>
              </a:rPr>
              <a:t>организации работодателя</a:t>
            </a:r>
            <a:r>
              <a:rPr lang="ru-RU" sz="1400" dirty="0">
                <a:solidFill>
                  <a:srgbClr val="000000"/>
                </a:solidFill>
              </a:rPr>
              <a:t>, предложений образовательной организации по установлению контрольных цифр приема за счет бюджетных </a:t>
            </a:r>
            <a:r>
              <a:rPr lang="ru-RU" sz="1400" dirty="0" smtClean="0">
                <a:solidFill>
                  <a:srgbClr val="000000"/>
                </a:solidFill>
              </a:rPr>
              <a:t>ассигнований </a:t>
            </a:r>
            <a:r>
              <a:rPr lang="ru-RU" sz="1400" dirty="0" smtClean="0"/>
              <a:t>федерального</a:t>
            </a:r>
            <a:r>
              <a:rPr lang="ru-RU" sz="1400" dirty="0"/>
              <a:t>, регионального и (или) местного бюджетов на 2022/2023 </a:t>
            </a:r>
            <a:r>
              <a:rPr lang="ru-RU" sz="1400" dirty="0" err="1" smtClean="0"/>
              <a:t>уч.год</a:t>
            </a:r>
            <a:r>
              <a:rPr lang="ru-RU" sz="1400" dirty="0" smtClean="0"/>
              <a:t>, </a:t>
            </a:r>
            <a:r>
              <a:rPr lang="ru-RU" sz="1400" dirty="0"/>
              <a:t>либо письменное подтверждение </a:t>
            </a:r>
            <a:r>
              <a:rPr lang="ru-RU" sz="1400" dirty="0" smtClean="0"/>
              <a:t>организации-работодателя готовности </a:t>
            </a:r>
            <a:r>
              <a:rPr lang="ru-RU" sz="1400" dirty="0"/>
              <a:t>трудоустроить выпускников по окончании обучения. В письменном согласовании (подтверждении) должны быть </a:t>
            </a:r>
            <a:r>
              <a:rPr lang="ru-RU" sz="1400" dirty="0" smtClean="0"/>
              <a:t>указаны профессии</a:t>
            </a:r>
            <a:r>
              <a:rPr lang="ru-RU" sz="1400" dirty="0"/>
              <a:t>, специальности и (или) укрупненные группы профессий, специальностей; код «2» указывается, если письменное </a:t>
            </a:r>
            <a:r>
              <a:rPr lang="ru-RU" sz="1400" dirty="0" smtClean="0"/>
              <a:t>согласование (</a:t>
            </a:r>
            <a:r>
              <a:rPr lang="ru-RU" sz="1400" dirty="0"/>
              <a:t>подтверждение) имеется не по всем профессиям, специальностями и (или) укрупненным группам профессий, специальностей, по которым</a:t>
            </a:r>
            <a:br>
              <a:rPr lang="ru-RU" sz="1400" dirty="0"/>
            </a:br>
            <a:r>
              <a:rPr lang="ru-RU" sz="1400" dirty="0"/>
              <a:t>осуществлялся прием за счет бюджета; код «1» указывается если предложения (конкурсная заявка) не согласованы с работодателями; код «0</a:t>
            </a:r>
            <a:r>
              <a:rPr lang="ru-RU" sz="1400" dirty="0" smtClean="0"/>
              <a:t>» – </a:t>
            </a:r>
            <a:r>
              <a:rPr lang="ru-RU" sz="1400" dirty="0"/>
              <a:t>если конкурсная заявка не подавалась. </a:t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1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51843" y="463812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70" y="809625"/>
            <a:ext cx="11235789" cy="3979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604" y="2780522"/>
            <a:ext cx="643813" cy="19874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14596" y="3676261"/>
            <a:ext cx="83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ОПЦК</a:t>
            </a:r>
          </a:p>
          <a:p>
            <a:endParaRPr lang="ru-RU" dirty="0"/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>
            <a:off x="5108511" y="4767943"/>
            <a:ext cx="4665" cy="3533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8457" y="5011341"/>
            <a:ext cx="11168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В рамках </a:t>
            </a:r>
            <a:r>
              <a:rPr lang="ru-RU" dirty="0"/>
              <a:t>федерального проекта «Профессионалитет», </a:t>
            </a:r>
            <a:r>
              <a:rPr lang="ru-RU" dirty="0" smtClean="0"/>
              <a:t>образовательные организации</a:t>
            </a:r>
            <a:r>
              <a:rPr lang="ru-RU" dirty="0"/>
              <a:t>, входящие в образовательно-производственный центр (кластер). Образовательные организации, которые не входят </a:t>
            </a:r>
            <a:r>
              <a:rPr lang="ru-RU" dirty="0" smtClean="0"/>
              <a:t>в образовательно-производственный </a:t>
            </a:r>
            <a:r>
              <a:rPr lang="ru-RU" dirty="0"/>
              <a:t>центр (кластер), указывают «0». </a:t>
            </a:r>
            <a:br>
              <a:rPr lang="ru-RU" dirty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94310" y="3615613"/>
            <a:ext cx="17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2.1.1 СПО-1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17633" y="2755640"/>
            <a:ext cx="699796" cy="2002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130074" y="3651380"/>
            <a:ext cx="83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ОПЦК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490857" y="4777273"/>
            <a:ext cx="9331" cy="3440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826760" y="1492898"/>
            <a:ext cx="1856791" cy="1166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834465" y="2677886"/>
            <a:ext cx="9331" cy="6718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62866" y="3219061"/>
            <a:ext cx="283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Показатели </a:t>
            </a:r>
          </a:p>
          <a:p>
            <a:pPr algn="ctr"/>
            <a:r>
              <a:rPr lang="ru-RU" b="1" dirty="0" smtClean="0"/>
              <a:t>Федеральных Мониторингов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802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2000" y="99000"/>
            <a:ext cx="11988000" cy="6660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43840" y="4358670"/>
            <a:ext cx="6896735" cy="2245330"/>
          </a:xfrm>
          <a:custGeom>
            <a:avLst/>
            <a:gdLst>
              <a:gd name="connsiteX0" fmla="*/ 0 w 3647661"/>
              <a:gd name="connsiteY0" fmla="*/ 0 h 2136914"/>
              <a:gd name="connsiteX1" fmla="*/ 0 w 3647661"/>
              <a:gd name="connsiteY1" fmla="*/ 2136914 h 2136914"/>
              <a:gd name="connsiteX2" fmla="*/ 3647661 w 3647661"/>
              <a:gd name="connsiteY2" fmla="*/ 2136914 h 21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661" h="2136914">
                <a:moveTo>
                  <a:pt x="0" y="0"/>
                </a:moveTo>
                <a:lnTo>
                  <a:pt x="0" y="2136914"/>
                </a:lnTo>
                <a:lnTo>
                  <a:pt x="3647661" y="2136914"/>
                </a:lnTo>
              </a:path>
            </a:pathLst>
          </a:custGeom>
          <a:noFill/>
          <a:ln w="254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125" y="435820"/>
            <a:ext cx="43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 СПО-Мониторинг за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46" y="832272"/>
            <a:ext cx="11082399" cy="3974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4008" y="3244334"/>
            <a:ext cx="718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2.1.1, 2.5 СПО-1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9948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1997</Words>
  <Application>Microsoft Office PowerPoint</Application>
  <PresentationFormat>Широкоэкранный</PresentationFormat>
  <Paragraphs>202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Лохматова Екатерина Юриевна</dc:creator>
  <cp:lastModifiedBy>Дмитрий Бикбаев</cp:lastModifiedBy>
  <cp:revision>341</cp:revision>
  <dcterms:created xsi:type="dcterms:W3CDTF">2022-02-25T11:13:59Z</dcterms:created>
  <dcterms:modified xsi:type="dcterms:W3CDTF">2023-04-24T08:58:47Z</dcterms:modified>
</cp:coreProperties>
</file>