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325" r:id="rId2"/>
    <p:sldId id="356" r:id="rId3"/>
    <p:sldId id="357" r:id="rId4"/>
    <p:sldId id="364" r:id="rId5"/>
    <p:sldId id="360" r:id="rId6"/>
    <p:sldId id="361" r:id="rId7"/>
    <p:sldId id="365" r:id="rId8"/>
  </p:sldIdLst>
  <p:sldSz cx="12192000" cy="6858000"/>
  <p:notesSz cx="9874250" cy="679767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2DE63D5-997A-4646-A377-4702673A728D}" styleName="Светлый стиль 2 - акцент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7292A2E-F333-43FB-9621-5CBBE7FDCDCB}" styleName="Светлый стиль 2 - акцент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B301B821-A1FF-4177-AEE7-76D212191A09}" styleName="Средний стиль 1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Средний стиль 1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7E9639D4-E3E2-4D34-9284-5A2195B3D0D7}" styleName="Светлый стиль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Светлый стиль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1E171933-4619-4E11-9A3F-F7608DF75F80}" styleName="Средний стиль 1 - акцент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59" autoAdjust="0"/>
    <p:restoredTop sz="94343" autoAdjust="0"/>
  </p:normalViewPr>
  <p:slideViewPr>
    <p:cSldViewPr>
      <p:cViewPr varScale="1">
        <p:scale>
          <a:sx n="117" d="100"/>
          <a:sy n="117" d="100"/>
        </p:scale>
        <p:origin x="-402" y="-8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2"/>
            <a:ext cx="4279918" cy="339883"/>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5592028" y="2"/>
            <a:ext cx="4279918" cy="339883"/>
          </a:xfrm>
          <a:prstGeom prst="rect">
            <a:avLst/>
          </a:prstGeom>
        </p:spPr>
        <p:txBody>
          <a:bodyPr vert="horz" lIns="91440" tIns="45720" rIns="91440" bIns="45720" rtlCol="0"/>
          <a:lstStyle>
            <a:lvl1pPr algn="r">
              <a:defRPr sz="1200"/>
            </a:lvl1pPr>
          </a:lstStyle>
          <a:p>
            <a:fld id="{5D251C8F-D878-4988-AC5F-80021B855FC3}" type="datetimeFigureOut">
              <a:rPr lang="ru-RU" smtClean="0"/>
              <a:pPr/>
              <a:t>01.03.2022</a:t>
            </a:fld>
            <a:endParaRPr lang="ru-RU"/>
          </a:p>
        </p:txBody>
      </p:sp>
      <p:sp>
        <p:nvSpPr>
          <p:cNvPr id="4" name="Нижний колонтитул 3"/>
          <p:cNvSpPr>
            <a:spLocks noGrp="1"/>
          </p:cNvSpPr>
          <p:nvPr>
            <p:ph type="ftr" sz="quarter" idx="2"/>
          </p:nvPr>
        </p:nvSpPr>
        <p:spPr>
          <a:xfrm>
            <a:off x="2" y="6456700"/>
            <a:ext cx="4279918" cy="339883"/>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5592028" y="6456700"/>
            <a:ext cx="4279918" cy="339883"/>
          </a:xfrm>
          <a:prstGeom prst="rect">
            <a:avLst/>
          </a:prstGeom>
        </p:spPr>
        <p:txBody>
          <a:bodyPr vert="horz" lIns="91440" tIns="45720" rIns="91440" bIns="45720" rtlCol="0" anchor="b"/>
          <a:lstStyle>
            <a:lvl1pPr algn="r">
              <a:defRPr sz="1200"/>
            </a:lvl1pPr>
          </a:lstStyle>
          <a:p>
            <a:fld id="{48A53093-0DFF-4221-B2FA-2A7467067B53}" type="slidenum">
              <a:rPr lang="ru-RU" smtClean="0"/>
              <a:pPr/>
              <a:t>‹#›</a:t>
            </a:fld>
            <a:endParaRPr lang="ru-RU"/>
          </a:p>
        </p:txBody>
      </p:sp>
    </p:spTree>
    <p:extLst>
      <p:ext uri="{BB962C8B-B14F-4D97-AF65-F5344CB8AC3E}">
        <p14:creationId xmlns:p14="http://schemas.microsoft.com/office/powerpoint/2010/main" val="41882503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2"/>
            <a:ext cx="4279918" cy="339883"/>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5592028" y="2"/>
            <a:ext cx="4279918" cy="339883"/>
          </a:xfrm>
          <a:prstGeom prst="rect">
            <a:avLst/>
          </a:prstGeom>
        </p:spPr>
        <p:txBody>
          <a:bodyPr vert="horz" lIns="91440" tIns="45720" rIns="91440" bIns="45720" rtlCol="0"/>
          <a:lstStyle>
            <a:lvl1pPr algn="r">
              <a:defRPr sz="1200"/>
            </a:lvl1pPr>
          </a:lstStyle>
          <a:p>
            <a:fld id="{60E0B6E0-7FAA-4CE0-9620-7E68F54400D8}" type="datetimeFigureOut">
              <a:rPr lang="ru-RU" smtClean="0"/>
              <a:pPr/>
              <a:t>01.03.2022</a:t>
            </a:fld>
            <a:endParaRPr lang="ru-RU"/>
          </a:p>
        </p:txBody>
      </p:sp>
      <p:sp>
        <p:nvSpPr>
          <p:cNvPr id="4" name="Образ слайда 3"/>
          <p:cNvSpPr>
            <a:spLocks noGrp="1" noRot="1" noChangeAspect="1"/>
          </p:cNvSpPr>
          <p:nvPr>
            <p:ph type="sldImg" idx="2"/>
          </p:nvPr>
        </p:nvSpPr>
        <p:spPr>
          <a:xfrm>
            <a:off x="2671763" y="508000"/>
            <a:ext cx="4530725" cy="2549525"/>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986970" y="3229444"/>
            <a:ext cx="7900322" cy="3058953"/>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2" y="6456700"/>
            <a:ext cx="4279918" cy="339883"/>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5592028" y="6456700"/>
            <a:ext cx="4279918" cy="339883"/>
          </a:xfrm>
          <a:prstGeom prst="rect">
            <a:avLst/>
          </a:prstGeom>
        </p:spPr>
        <p:txBody>
          <a:bodyPr vert="horz" lIns="91440" tIns="45720" rIns="91440" bIns="45720" rtlCol="0" anchor="b"/>
          <a:lstStyle>
            <a:lvl1pPr algn="r">
              <a:defRPr sz="1200"/>
            </a:lvl1pPr>
          </a:lstStyle>
          <a:p>
            <a:fld id="{A27FE3C7-0336-41A9-8888-B379F9FA0B28}" type="slidenum">
              <a:rPr lang="ru-RU" smtClean="0"/>
              <a:pPr/>
              <a:t>‹#›</a:t>
            </a:fld>
            <a:endParaRPr lang="ru-RU"/>
          </a:p>
        </p:txBody>
      </p:sp>
    </p:spTree>
    <p:extLst>
      <p:ext uri="{BB962C8B-B14F-4D97-AF65-F5344CB8AC3E}">
        <p14:creationId xmlns:p14="http://schemas.microsoft.com/office/powerpoint/2010/main" val="6606732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4400" y="2130426"/>
            <a:ext cx="103632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274639"/>
            <a:ext cx="27432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09600" y="274639"/>
            <a:ext cx="8026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084" y="4406901"/>
            <a:ext cx="103632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01.03.2022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01.03.2022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01.03.2022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01.03.2022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01.03.2022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1" y="273050"/>
            <a:ext cx="4011084"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01.03.2022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717" y="4800600"/>
            <a:ext cx="73152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01.03.2022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01.03.2022</a:t>
            </a:fld>
            <a:endParaRPr lang="ru-RU"/>
          </a:p>
        </p:txBody>
      </p:sp>
      <p:sp>
        <p:nvSpPr>
          <p:cNvPr id="5" name="Нижний колонтитул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9"/>
          <p:cNvGrpSpPr>
            <a:grpSpLocks/>
          </p:cNvGrpSpPr>
          <p:nvPr/>
        </p:nvGrpSpPr>
        <p:grpSpPr bwMode="auto">
          <a:xfrm>
            <a:off x="119336" y="84469"/>
            <a:ext cx="2749154" cy="1513474"/>
            <a:chOff x="143554" y="-114709"/>
            <a:chExt cx="3664921" cy="2016658"/>
          </a:xfrm>
        </p:grpSpPr>
        <p:pic>
          <p:nvPicPr>
            <p:cNvPr id="5" name="Picture 2" descr="C:\Users\MalenkovaEV.EDU1\Desktop\Картинки\flag_rossiya_simvolika_lenty_trikolor_99276_2560x1600.jpg"/>
            <p:cNvPicPr>
              <a:picLocks noChangeAspect="1" noChangeArrowheads="1"/>
            </p:cNvPicPr>
            <p:nvPr/>
          </p:nvPicPr>
          <p:blipFill>
            <a:blip r:embed="rId2" cstate="print"/>
            <a:srcRect l="25054" b="11670"/>
            <a:stretch>
              <a:fillRect/>
            </a:stretch>
          </p:blipFill>
          <p:spPr bwMode="auto">
            <a:xfrm rot="10800000">
              <a:off x="143554" y="416691"/>
              <a:ext cx="3206805" cy="1485258"/>
            </a:xfrm>
            <a:prstGeom prst="rect">
              <a:avLst/>
            </a:prstGeom>
            <a:ln>
              <a:noFill/>
            </a:ln>
            <a:effectLst>
              <a:softEdge rad="112500"/>
            </a:effectLst>
          </p:spPr>
        </p:pic>
        <p:pic>
          <p:nvPicPr>
            <p:cNvPr id="6" name="Рисунок 17" descr="Samarskaya_oblast_gerb_h8nqy4tcmxozhyoh4wh5.jpg"/>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59785" y="-114709"/>
              <a:ext cx="2748690" cy="1863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Прямоугольник 6"/>
          <p:cNvSpPr/>
          <p:nvPr/>
        </p:nvSpPr>
        <p:spPr>
          <a:xfrm>
            <a:off x="3212134" y="314000"/>
            <a:ext cx="7492378" cy="400110"/>
          </a:xfrm>
          <a:prstGeom prst="rect">
            <a:avLst/>
          </a:prstGeom>
        </p:spPr>
        <p:txBody>
          <a:bodyPr wrap="square">
            <a:spAutoFit/>
          </a:bodyPr>
          <a:lstStyle/>
          <a:p>
            <a:pPr algn="ctr" latinLnBrk="1">
              <a:defRPr/>
            </a:pPr>
            <a:r>
              <a:rPr lang="ru-RU" sz="2000" dirty="0" smtClean="0">
                <a:effectLst>
                  <a:outerShdw blurRad="38100" dist="38100" dir="2700000" algn="tl">
                    <a:srgbClr val="000000">
                      <a:alpha val="43137"/>
                    </a:srgbClr>
                  </a:outerShdw>
                </a:effectLst>
                <a:latin typeface="Arial" pitchFamily="34" charset="0"/>
                <a:cs typeface="Arial" pitchFamily="34" charset="0"/>
              </a:rPr>
              <a:t>Министерство  </a:t>
            </a:r>
            <a:r>
              <a:rPr lang="ru-RU" sz="2000" dirty="0">
                <a:effectLst>
                  <a:outerShdw blurRad="38100" dist="38100" dir="2700000" algn="tl">
                    <a:srgbClr val="000000">
                      <a:alpha val="43137"/>
                    </a:srgbClr>
                  </a:outerShdw>
                </a:effectLst>
                <a:latin typeface="Arial" pitchFamily="34" charset="0"/>
                <a:cs typeface="Arial" pitchFamily="34" charset="0"/>
              </a:rPr>
              <a:t>образования и науки Самарской области</a:t>
            </a:r>
          </a:p>
        </p:txBody>
      </p:sp>
      <p:sp>
        <p:nvSpPr>
          <p:cNvPr id="8" name="Подзаголовок 10"/>
          <p:cNvSpPr txBox="1">
            <a:spLocks/>
          </p:cNvSpPr>
          <p:nvPr/>
        </p:nvSpPr>
        <p:spPr>
          <a:xfrm>
            <a:off x="1837558" y="1340768"/>
            <a:ext cx="9443018" cy="2135188"/>
          </a:xfrm>
          <a:prstGeom prst="rect">
            <a:avLst/>
          </a:prstGeom>
        </p:spPr>
        <p:txBody>
          <a:bodyPr/>
          <a:lstStyle/>
          <a:p>
            <a:pPr marL="342900" indent="-342900" algn="ctr" latinLnBrk="1">
              <a:spcBef>
                <a:spcPct val="20000"/>
              </a:spcBef>
              <a:defRPr/>
            </a:pPr>
            <a:endParaRPr lang="ru-RU" sz="3600" b="1" dirty="0">
              <a:solidFill>
                <a:srgbClr val="0000CC"/>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9" name="Rectangle 14"/>
          <p:cNvSpPr txBox="1">
            <a:spLocks noChangeArrowheads="1"/>
          </p:cNvSpPr>
          <p:nvPr/>
        </p:nvSpPr>
        <p:spPr bwMode="auto">
          <a:xfrm>
            <a:off x="1991543" y="5553236"/>
            <a:ext cx="9217023" cy="612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685800">
              <a:defRPr>
                <a:solidFill>
                  <a:schemeClr val="tx1"/>
                </a:solidFill>
                <a:latin typeface="Arial" pitchFamily="34" charset="0"/>
              </a:defRPr>
            </a:lvl1pPr>
            <a:lvl2pPr marL="342900" indent="-342900" defTabSz="685800">
              <a:defRPr>
                <a:solidFill>
                  <a:schemeClr val="tx1"/>
                </a:solidFill>
                <a:latin typeface="Arial" pitchFamily="34" charset="0"/>
              </a:defRPr>
            </a:lvl2pPr>
            <a:lvl3pPr marL="1143000" indent="-228600" defTabSz="685800">
              <a:defRPr>
                <a:solidFill>
                  <a:schemeClr val="tx1"/>
                </a:solidFill>
                <a:latin typeface="Arial" pitchFamily="34" charset="0"/>
              </a:defRPr>
            </a:lvl3pPr>
            <a:lvl4pPr marL="1600200" indent="-228600" defTabSz="685800">
              <a:defRPr>
                <a:solidFill>
                  <a:schemeClr val="tx1"/>
                </a:solidFill>
                <a:latin typeface="Arial" pitchFamily="34" charset="0"/>
              </a:defRPr>
            </a:lvl4pPr>
            <a:lvl5pPr marL="2057400" indent="-228600" defTabSz="685800">
              <a:defRPr>
                <a:solidFill>
                  <a:schemeClr val="tx1"/>
                </a:solidFill>
                <a:latin typeface="Arial" pitchFamily="34" charset="0"/>
              </a:defRPr>
            </a:lvl5pPr>
            <a:lvl6pPr marL="2514600" indent="-228600" defTabSz="685800" eaLnBrk="0" fontAlgn="base" hangingPunct="0">
              <a:spcBef>
                <a:spcPct val="0"/>
              </a:spcBef>
              <a:spcAft>
                <a:spcPct val="0"/>
              </a:spcAft>
              <a:defRPr>
                <a:solidFill>
                  <a:schemeClr val="tx1"/>
                </a:solidFill>
                <a:latin typeface="Arial" pitchFamily="34" charset="0"/>
              </a:defRPr>
            </a:lvl6pPr>
            <a:lvl7pPr marL="2971800" indent="-228600" defTabSz="685800" eaLnBrk="0" fontAlgn="base" hangingPunct="0">
              <a:spcBef>
                <a:spcPct val="0"/>
              </a:spcBef>
              <a:spcAft>
                <a:spcPct val="0"/>
              </a:spcAft>
              <a:defRPr>
                <a:solidFill>
                  <a:schemeClr val="tx1"/>
                </a:solidFill>
                <a:latin typeface="Arial" pitchFamily="34" charset="0"/>
              </a:defRPr>
            </a:lvl7pPr>
            <a:lvl8pPr marL="3429000" indent="-228600" defTabSz="685800" eaLnBrk="0" fontAlgn="base" hangingPunct="0">
              <a:spcBef>
                <a:spcPct val="0"/>
              </a:spcBef>
              <a:spcAft>
                <a:spcPct val="0"/>
              </a:spcAft>
              <a:defRPr>
                <a:solidFill>
                  <a:schemeClr val="tx1"/>
                </a:solidFill>
                <a:latin typeface="Arial" pitchFamily="34" charset="0"/>
              </a:defRPr>
            </a:lvl8pPr>
            <a:lvl9pPr marL="3886200" indent="-228600" defTabSz="685800" eaLnBrk="0" fontAlgn="base" hangingPunct="0">
              <a:spcBef>
                <a:spcPct val="0"/>
              </a:spcBef>
              <a:spcAft>
                <a:spcPct val="0"/>
              </a:spcAft>
              <a:defRPr>
                <a:solidFill>
                  <a:schemeClr val="tx1"/>
                </a:solidFill>
                <a:latin typeface="Arial" pitchFamily="34" charset="0"/>
              </a:defRPr>
            </a:lvl9pPr>
          </a:lstStyle>
          <a:p>
            <a:pPr lvl="1" algn="ctr" latinLnBrk="1"/>
            <a:r>
              <a:rPr lang="ru-RU" altLang="ru-RU" sz="2400" b="1" dirty="0">
                <a:cs typeface="Times New Roman" pitchFamily="18" charset="0"/>
              </a:rPr>
              <a:t>Самарская область </a:t>
            </a:r>
            <a:r>
              <a:rPr lang="ru-RU" altLang="ru-RU" sz="2400" b="1" dirty="0" smtClean="0">
                <a:cs typeface="Times New Roman" pitchFamily="18" charset="0"/>
              </a:rPr>
              <a:t> </a:t>
            </a:r>
            <a:r>
              <a:rPr lang="ru-RU" altLang="ru-RU" sz="2400" b="1" dirty="0">
                <a:cs typeface="Times New Roman" pitchFamily="18" charset="0"/>
              </a:rPr>
              <a:t>2022 </a:t>
            </a:r>
            <a:r>
              <a:rPr lang="ru-RU" altLang="ru-RU" sz="2400" b="1" dirty="0" smtClean="0">
                <a:cs typeface="Times New Roman" pitchFamily="18" charset="0"/>
              </a:rPr>
              <a:t>год</a:t>
            </a:r>
            <a:endParaRPr lang="ru-RU" altLang="ru-RU" sz="2400" b="1" dirty="0">
              <a:cs typeface="Times New Roman" pitchFamily="18" charset="0"/>
            </a:endParaRPr>
          </a:p>
        </p:txBody>
      </p:sp>
      <p:sp>
        <p:nvSpPr>
          <p:cNvPr id="12" name="Прямоугольник 11"/>
          <p:cNvSpPr/>
          <p:nvPr/>
        </p:nvSpPr>
        <p:spPr>
          <a:xfrm>
            <a:off x="1199455" y="2708920"/>
            <a:ext cx="10009109" cy="2554545"/>
          </a:xfrm>
          <a:prstGeom prst="rect">
            <a:avLst/>
          </a:prstGeom>
        </p:spPr>
        <p:txBody>
          <a:bodyPr wrap="square">
            <a:spAutoFit/>
          </a:bodyPr>
          <a:lstStyle/>
          <a:p>
            <a:pPr algn="ctr"/>
            <a:r>
              <a:rPr lang="ru-RU" sz="3200" b="1" dirty="0">
                <a:latin typeface="Arial" pitchFamily="34" charset="0"/>
                <a:cs typeface="Arial" pitchFamily="34" charset="0"/>
              </a:rPr>
              <a:t>Проведение демонстрационного экзамена по стандартам </a:t>
            </a:r>
            <a:r>
              <a:rPr lang="ru-RU" sz="3200" b="1" dirty="0" err="1">
                <a:latin typeface="Arial" pitchFamily="34" charset="0"/>
                <a:cs typeface="Arial" pitchFamily="34" charset="0"/>
              </a:rPr>
              <a:t>Ворлдскиллс</a:t>
            </a:r>
            <a:r>
              <a:rPr lang="ru-RU" sz="3200" b="1" dirty="0">
                <a:latin typeface="Arial" pitchFamily="34" charset="0"/>
                <a:cs typeface="Arial" pitchFamily="34" charset="0"/>
              </a:rPr>
              <a:t> Россия в рамках промежуточной и итоговой  аттестации по образовательным программам среднего профессионального образования</a:t>
            </a:r>
          </a:p>
        </p:txBody>
      </p:sp>
    </p:spTree>
    <p:extLst>
      <p:ext uri="{BB962C8B-B14F-4D97-AF65-F5344CB8AC3E}">
        <p14:creationId xmlns:p14="http://schemas.microsoft.com/office/powerpoint/2010/main" val="13098475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84910" y="274638"/>
            <a:ext cx="8843738" cy="2002234"/>
          </a:xfrm>
        </p:spPr>
        <p:txBody>
          <a:bodyPr>
            <a:noAutofit/>
          </a:bodyPr>
          <a:lstStyle/>
          <a:p>
            <a:r>
              <a:rPr lang="ru-RU" sz="2400" b="1" u="sng" dirty="0">
                <a:latin typeface="Arial" pitchFamily="34" charset="0"/>
                <a:cs typeface="Arial" pitchFamily="34" charset="0"/>
              </a:rPr>
              <a:t>Показатель федерального проекта </a:t>
            </a:r>
            <a:br>
              <a:rPr lang="ru-RU" sz="2400" b="1" u="sng" dirty="0">
                <a:latin typeface="Arial" pitchFamily="34" charset="0"/>
                <a:cs typeface="Arial" pitchFamily="34" charset="0"/>
              </a:rPr>
            </a:br>
            <a:r>
              <a:rPr lang="ru-RU" sz="2400" b="1" u="sng" dirty="0">
                <a:latin typeface="Arial" pitchFamily="34" charset="0"/>
                <a:cs typeface="Arial" pitchFamily="34" charset="0"/>
              </a:rPr>
              <a:t>"Молодые профессионалы (Повышение конкурентоспособности профессионального образования</a:t>
            </a:r>
            <a:r>
              <a:rPr lang="ru-RU" sz="2400" b="1" u="sng" dirty="0" smtClean="0">
                <a:latin typeface="Arial" pitchFamily="34" charset="0"/>
                <a:cs typeface="Arial" pitchFamily="34" charset="0"/>
              </a:rPr>
              <a:t>) </a:t>
            </a:r>
            <a:r>
              <a:rPr lang="ru-RU" sz="2400" b="1" u="sng" dirty="0">
                <a:latin typeface="Arial" pitchFamily="34" charset="0"/>
                <a:cs typeface="Arial" pitchFamily="34" charset="0"/>
              </a:rPr>
              <a:t>национального проекта "Образование"</a:t>
            </a:r>
            <a:br>
              <a:rPr lang="ru-RU" sz="2400" b="1" u="sng" dirty="0">
                <a:latin typeface="Arial" pitchFamily="34" charset="0"/>
                <a:cs typeface="Arial" pitchFamily="34" charset="0"/>
              </a:rPr>
            </a:br>
            <a:endParaRPr lang="ru-RU" sz="2400" b="1" u="sng" dirty="0">
              <a:latin typeface="Arial" pitchFamily="34" charset="0"/>
              <a:cs typeface="Arial" pitchFamily="34" charset="0"/>
            </a:endParaRPr>
          </a:p>
        </p:txBody>
      </p:sp>
      <p:sp>
        <p:nvSpPr>
          <p:cNvPr id="3" name="Объект 2"/>
          <p:cNvSpPr>
            <a:spLocks noGrp="1"/>
          </p:cNvSpPr>
          <p:nvPr>
            <p:ph idx="1"/>
          </p:nvPr>
        </p:nvSpPr>
        <p:spPr>
          <a:xfrm>
            <a:off x="521730" y="2967336"/>
            <a:ext cx="5126360" cy="3269976"/>
          </a:xfrm>
        </p:spPr>
        <p:txBody>
          <a:bodyPr>
            <a:normAutofit fontScale="92500" lnSpcReduction="10000"/>
          </a:bodyPr>
          <a:lstStyle/>
          <a:p>
            <a:pPr algn="ctr"/>
            <a:r>
              <a:rPr lang="ru-RU" sz="3000" dirty="0">
                <a:latin typeface="Arial" pitchFamily="34" charset="0"/>
                <a:cs typeface="Arial" pitchFamily="34" charset="0"/>
              </a:rPr>
              <a:t>Доля обучающихся СПО, продемонстрировавших по итогам демонстрационного экзамена уровень, соответствующий национальным и международным стандартам, %</a:t>
            </a:r>
          </a:p>
          <a:p>
            <a:endParaRPr lang="ru-RU"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360" y="0"/>
            <a:ext cx="2749550"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6240016" y="2967335"/>
            <a:ext cx="5184576" cy="3108543"/>
          </a:xfrm>
          <a:prstGeom prst="rect">
            <a:avLst/>
          </a:prstGeom>
        </p:spPr>
        <p:txBody>
          <a:bodyPr wrap="square">
            <a:spAutoFit/>
          </a:bodyPr>
          <a:lstStyle/>
          <a:p>
            <a:pPr algn="ctr"/>
            <a:r>
              <a:rPr lang="ru-RU" sz="2800" dirty="0">
                <a:latin typeface="Arial" pitchFamily="34" charset="0"/>
                <a:cs typeface="Arial" pitchFamily="34" charset="0"/>
              </a:rPr>
              <a:t>Доля обучающихся СПО прошли процедуру аттестации в виде демонстрационного экзамена по всем укрупненным группа профессий и специальностей, % </a:t>
            </a:r>
          </a:p>
        </p:txBody>
      </p:sp>
    </p:spTree>
    <p:extLst>
      <p:ext uri="{BB962C8B-B14F-4D97-AF65-F5344CB8AC3E}">
        <p14:creationId xmlns:p14="http://schemas.microsoft.com/office/powerpoint/2010/main" val="2086232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2902" y="274638"/>
            <a:ext cx="8569498" cy="1143000"/>
          </a:xfrm>
        </p:spPr>
        <p:txBody>
          <a:bodyPr>
            <a:normAutofit/>
          </a:bodyPr>
          <a:lstStyle/>
          <a:p>
            <a:r>
              <a:rPr lang="ru-RU" sz="2400" b="1" u="sng" dirty="0">
                <a:latin typeface="Arial" pitchFamily="34" charset="0"/>
                <a:cs typeface="Arial" pitchFamily="34" charset="0"/>
              </a:rPr>
              <a:t>Методика расчета показателя с мая 2021 года </a:t>
            </a:r>
            <a:br>
              <a:rPr lang="ru-RU" sz="2400" b="1" u="sng" dirty="0">
                <a:latin typeface="Arial" pitchFamily="34" charset="0"/>
                <a:cs typeface="Arial" pitchFamily="34" charset="0"/>
              </a:rPr>
            </a:br>
            <a:r>
              <a:rPr lang="ru-RU" sz="2400" b="1" u="sng" dirty="0">
                <a:latin typeface="Arial" pitchFamily="34" charset="0"/>
                <a:cs typeface="Arial" pitchFamily="34" charset="0"/>
              </a:rPr>
              <a:t>(расчёт контингента)</a:t>
            </a:r>
          </a:p>
        </p:txBody>
      </p:sp>
      <p:sp>
        <p:nvSpPr>
          <p:cNvPr id="3" name="Объект 2"/>
          <p:cNvSpPr>
            <a:spLocks noGrp="1"/>
          </p:cNvSpPr>
          <p:nvPr>
            <p:ph idx="1"/>
          </p:nvPr>
        </p:nvSpPr>
        <p:spPr/>
        <p:txBody>
          <a:bodyPr>
            <a:normAutofit/>
          </a:bodyPr>
          <a:lstStyle/>
          <a:p>
            <a:pPr algn="just"/>
            <a:r>
              <a:rPr lang="ru-RU" sz="2400" dirty="0" smtClean="0">
                <a:latin typeface="Arial" pitchFamily="34" charset="0"/>
                <a:cs typeface="Arial" pitchFamily="34" charset="0"/>
              </a:rPr>
              <a:t>«При этом в общее число обучающихся не включаются обучающиеся первого года обучения по образовательным программам среднего профессионального образования, реализуемым на базе основного общего образования, обучающиеся второго года обучения по программам подготовки квалифицированных рабочих, служащих, реализуемым на базе основного общего образования, лица, содержащиеся в исправительных учреждениях уголовно-исполнительной системы, осваивающие образовательные программы среднего профессионального образования, обучающиеся, осваивающие образовательные программы среднего профессионального образования в области медицинского и фармацевтического образования, а также искусств»</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352" y="188640"/>
            <a:ext cx="2749550"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09120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03512" y="274638"/>
            <a:ext cx="10153128" cy="850106"/>
          </a:xfrm>
        </p:spPr>
        <p:txBody>
          <a:bodyPr>
            <a:normAutofit/>
          </a:bodyPr>
          <a:lstStyle/>
          <a:p>
            <a:r>
              <a:rPr lang="ru-RU" sz="1600" b="1" dirty="0">
                <a:latin typeface="Arial" pitchFamily="34" charset="0"/>
                <a:cs typeface="Arial" pitchFamily="34" charset="0"/>
              </a:rPr>
              <a:t>Выполнение декомпозированных целевых значений ключевых показателей эффективности деятельности территориальных управлений министерства образования и науки Самарской области и Департаментов образования Администраций </a:t>
            </a:r>
            <a:r>
              <a:rPr lang="ru-RU" sz="1600" b="1" dirty="0" err="1">
                <a:latin typeface="Arial" pitchFamily="34" charset="0"/>
                <a:cs typeface="Arial" pitchFamily="34" charset="0"/>
              </a:rPr>
              <a:t>г.о.Самара</a:t>
            </a:r>
            <a:r>
              <a:rPr lang="ru-RU" sz="1600" b="1" dirty="0">
                <a:latin typeface="Arial" pitchFamily="34" charset="0"/>
                <a:cs typeface="Arial" pitchFamily="34" charset="0"/>
              </a:rPr>
              <a:t> и </a:t>
            </a:r>
            <a:r>
              <a:rPr lang="ru-RU" sz="1600" b="1" dirty="0" err="1">
                <a:latin typeface="Arial" pitchFamily="34" charset="0"/>
                <a:cs typeface="Arial" pitchFamily="34" charset="0"/>
              </a:rPr>
              <a:t>г.о.Тольятти</a:t>
            </a:r>
            <a:r>
              <a:rPr lang="ru-RU" sz="1600" b="1" dirty="0">
                <a:latin typeface="Arial" pitchFamily="34" charset="0"/>
                <a:cs typeface="Arial" pitchFamily="34" charset="0"/>
              </a:rPr>
              <a:t> в 2021 году</a:t>
            </a:r>
          </a:p>
        </p:txBody>
      </p:sp>
      <p:graphicFrame>
        <p:nvGraphicFramePr>
          <p:cNvPr id="4" name="Объект 3"/>
          <p:cNvGraphicFramePr>
            <a:graphicFrameLocks noGrp="1"/>
          </p:cNvGraphicFramePr>
          <p:nvPr>
            <p:ph idx="1"/>
            <p:extLst>
              <p:ext uri="{D42A27DB-BD31-4B8C-83A1-F6EECF244321}">
                <p14:modId xmlns:p14="http://schemas.microsoft.com/office/powerpoint/2010/main" val="3953012489"/>
              </p:ext>
            </p:extLst>
          </p:nvPr>
        </p:nvGraphicFramePr>
        <p:xfrm>
          <a:off x="767408" y="1268760"/>
          <a:ext cx="10972803" cy="5439705"/>
        </p:xfrm>
        <a:graphic>
          <a:graphicData uri="http://schemas.openxmlformats.org/drawingml/2006/table">
            <a:tbl>
              <a:tblPr firstRow="1" bandRow="1">
                <a:tableStyleId>{5C22544A-7EE6-4342-B048-85BDC9FD1C3A}</a:tableStyleId>
              </a:tblPr>
              <a:tblGrid>
                <a:gridCol w="2016224"/>
                <a:gridCol w="576064"/>
                <a:gridCol w="648072"/>
                <a:gridCol w="576064"/>
                <a:gridCol w="504056"/>
                <a:gridCol w="576064"/>
                <a:gridCol w="648072"/>
                <a:gridCol w="576064"/>
                <a:gridCol w="648072"/>
                <a:gridCol w="504056"/>
                <a:gridCol w="576064"/>
                <a:gridCol w="576064"/>
                <a:gridCol w="504056"/>
                <a:gridCol w="504056"/>
                <a:gridCol w="504056"/>
                <a:gridCol w="648072"/>
                <a:gridCol w="387627"/>
              </a:tblGrid>
              <a:tr h="2117385">
                <a:tc>
                  <a:txBody>
                    <a:bodyPr/>
                    <a:lstStyle/>
                    <a:p>
                      <a:r>
                        <a:rPr lang="ru-RU" dirty="0" smtClean="0"/>
                        <a:t>Наименование</a:t>
                      </a:r>
                      <a:r>
                        <a:rPr lang="ru-RU" baseline="0" dirty="0" smtClean="0"/>
                        <a:t> ТУ</a:t>
                      </a:r>
                      <a:endParaRPr lang="ru-RU" dirty="0"/>
                    </a:p>
                  </a:txBody>
                  <a:tcPr/>
                </a:tc>
                <a:tc>
                  <a:txBody>
                    <a:bodyPr/>
                    <a:lstStyle/>
                    <a:p>
                      <a:r>
                        <a:rPr lang="ru-RU" dirty="0" smtClean="0"/>
                        <a:t>Период</a:t>
                      </a:r>
                      <a:endParaRPr lang="ru-RU" dirty="0"/>
                    </a:p>
                  </a:txBody>
                  <a:tcPr vert="vert270"/>
                </a:tc>
                <a:tc>
                  <a:txBody>
                    <a:bodyPr/>
                    <a:lstStyle/>
                    <a:p>
                      <a:r>
                        <a:rPr lang="ru-RU" sz="1600" dirty="0" smtClean="0">
                          <a:latin typeface="Candara" pitchFamily="34" charset="0"/>
                        </a:rPr>
                        <a:t>Западное</a:t>
                      </a:r>
                    </a:p>
                    <a:p>
                      <a:endParaRPr lang="ru-RU" sz="1600" dirty="0" smtClean="0">
                        <a:latin typeface="Candara" pitchFamily="34" charset="0"/>
                      </a:endParaRPr>
                    </a:p>
                    <a:p>
                      <a:endParaRPr lang="ru-RU" sz="1600" dirty="0" smtClean="0">
                        <a:latin typeface="Candara" pitchFamily="34" charset="0"/>
                      </a:endParaRPr>
                    </a:p>
                    <a:p>
                      <a:endParaRPr lang="ru-RU" sz="1600" dirty="0">
                        <a:latin typeface="Candara" pitchFamily="34" charset="0"/>
                      </a:endParaRPr>
                    </a:p>
                  </a:txBody>
                  <a:tcPr vert="vert270"/>
                </a:tc>
                <a:tc>
                  <a:txBody>
                    <a:bodyPr/>
                    <a:lstStyle/>
                    <a:p>
                      <a:r>
                        <a:rPr lang="ru-RU" sz="1600" dirty="0" err="1" smtClean="0">
                          <a:latin typeface="Candara" pitchFamily="34" charset="0"/>
                        </a:rPr>
                        <a:t>Кинельское</a:t>
                      </a:r>
                      <a:endParaRPr lang="ru-RU" sz="1600" dirty="0">
                        <a:latin typeface="Candara" pitchFamily="34" charset="0"/>
                      </a:endParaRPr>
                    </a:p>
                  </a:txBody>
                  <a:tcPr vert="vert270"/>
                </a:tc>
                <a:tc>
                  <a:txBody>
                    <a:bodyPr/>
                    <a:lstStyle/>
                    <a:p>
                      <a:r>
                        <a:rPr lang="ru-RU" sz="1600" dirty="0" err="1" smtClean="0">
                          <a:latin typeface="Candara" pitchFamily="34" charset="0"/>
                        </a:rPr>
                        <a:t>Отрадненское</a:t>
                      </a:r>
                      <a:endParaRPr lang="ru-RU" sz="1600" dirty="0">
                        <a:latin typeface="Candara" pitchFamily="34" charset="0"/>
                      </a:endParaRPr>
                    </a:p>
                  </a:txBody>
                  <a:tcPr vert="vert270"/>
                </a:tc>
                <a:tc>
                  <a:txBody>
                    <a:bodyPr/>
                    <a:lstStyle/>
                    <a:p>
                      <a:r>
                        <a:rPr lang="ru-RU" sz="1600" dirty="0" smtClean="0">
                          <a:latin typeface="Candara" pitchFamily="34" charset="0"/>
                        </a:rPr>
                        <a:t>Поволжское</a:t>
                      </a:r>
                      <a:endParaRPr lang="ru-RU" sz="1600" dirty="0">
                        <a:latin typeface="Candara" pitchFamily="34" charset="0"/>
                      </a:endParaRPr>
                    </a:p>
                  </a:txBody>
                  <a:tcPr vert="vert270"/>
                </a:tc>
                <a:tc>
                  <a:txBody>
                    <a:bodyPr/>
                    <a:lstStyle/>
                    <a:p>
                      <a:r>
                        <a:rPr lang="ru-RU" sz="1600" dirty="0" smtClean="0">
                          <a:latin typeface="Candara" pitchFamily="34" charset="0"/>
                        </a:rPr>
                        <a:t>Северное</a:t>
                      </a:r>
                      <a:endParaRPr lang="ru-RU" sz="1600" dirty="0">
                        <a:latin typeface="Candara" pitchFamily="34" charset="0"/>
                      </a:endParaRPr>
                    </a:p>
                  </a:txBody>
                  <a:tcPr vert="vert270"/>
                </a:tc>
                <a:tc>
                  <a:txBody>
                    <a:bodyPr/>
                    <a:lstStyle/>
                    <a:p>
                      <a:r>
                        <a:rPr lang="ru-RU" sz="1600" dirty="0" smtClean="0">
                          <a:latin typeface="Candara" pitchFamily="34" charset="0"/>
                        </a:rPr>
                        <a:t>Северо-восточное</a:t>
                      </a:r>
                      <a:endParaRPr lang="ru-RU" sz="1600" dirty="0">
                        <a:latin typeface="Candara" pitchFamily="34" charset="0"/>
                      </a:endParaRPr>
                    </a:p>
                  </a:txBody>
                  <a:tcPr vert="vert270"/>
                </a:tc>
                <a:tc>
                  <a:txBody>
                    <a:bodyPr/>
                    <a:lstStyle/>
                    <a:p>
                      <a:r>
                        <a:rPr lang="ru-RU" sz="1600" dirty="0" smtClean="0">
                          <a:latin typeface="Candara" pitchFamily="34" charset="0"/>
                        </a:rPr>
                        <a:t>Северо-западное</a:t>
                      </a:r>
                      <a:endParaRPr lang="ru-RU" sz="1600" dirty="0">
                        <a:latin typeface="Candara" pitchFamily="34" charset="0"/>
                      </a:endParaRPr>
                    </a:p>
                  </a:txBody>
                  <a:tcPr vert="vert270"/>
                </a:tc>
                <a:tc>
                  <a:txBody>
                    <a:bodyPr/>
                    <a:lstStyle/>
                    <a:p>
                      <a:r>
                        <a:rPr lang="ru-RU" sz="1600" dirty="0" smtClean="0">
                          <a:latin typeface="Candara" pitchFamily="34" charset="0"/>
                        </a:rPr>
                        <a:t>Центральное</a:t>
                      </a:r>
                      <a:endParaRPr lang="ru-RU" sz="1600" dirty="0">
                        <a:latin typeface="Candara" pitchFamily="34" charset="0"/>
                      </a:endParaRPr>
                    </a:p>
                  </a:txBody>
                  <a:tcPr vert="vert270"/>
                </a:tc>
                <a:tc>
                  <a:txBody>
                    <a:bodyPr/>
                    <a:lstStyle/>
                    <a:p>
                      <a:r>
                        <a:rPr lang="ru-RU" sz="1600" dirty="0" smtClean="0">
                          <a:latin typeface="Candara" pitchFamily="34" charset="0"/>
                        </a:rPr>
                        <a:t>Юго-восточное</a:t>
                      </a:r>
                      <a:endParaRPr lang="ru-RU" sz="1600" dirty="0">
                        <a:latin typeface="Candara" pitchFamily="34" charset="0"/>
                      </a:endParaRPr>
                    </a:p>
                  </a:txBody>
                  <a:tcPr vert="vert270"/>
                </a:tc>
                <a:tc>
                  <a:txBody>
                    <a:bodyPr/>
                    <a:lstStyle/>
                    <a:p>
                      <a:r>
                        <a:rPr lang="ru-RU" sz="1600" dirty="0" smtClean="0">
                          <a:latin typeface="Candara" pitchFamily="34" charset="0"/>
                        </a:rPr>
                        <a:t>Юго-западное </a:t>
                      </a:r>
                      <a:endParaRPr lang="ru-RU" sz="1600" dirty="0">
                        <a:latin typeface="Candara" pitchFamily="34" charset="0"/>
                      </a:endParaRPr>
                    </a:p>
                  </a:txBody>
                  <a:tcPr vert="vert270"/>
                </a:tc>
                <a:tc>
                  <a:txBody>
                    <a:bodyPr/>
                    <a:lstStyle/>
                    <a:p>
                      <a:r>
                        <a:rPr lang="ru-RU" sz="1600" dirty="0" smtClean="0">
                          <a:latin typeface="Candara" pitchFamily="34" charset="0"/>
                        </a:rPr>
                        <a:t>Южное</a:t>
                      </a:r>
                      <a:endParaRPr lang="ru-RU" sz="1600" dirty="0">
                        <a:latin typeface="Candara" pitchFamily="34" charset="0"/>
                      </a:endParaRPr>
                    </a:p>
                  </a:txBody>
                  <a:tcPr vert="vert270"/>
                </a:tc>
                <a:tc>
                  <a:txBody>
                    <a:bodyPr/>
                    <a:lstStyle/>
                    <a:p>
                      <a:r>
                        <a:rPr lang="ru-RU" sz="1600" dirty="0" err="1" smtClean="0">
                          <a:latin typeface="Candara" pitchFamily="34" charset="0"/>
                        </a:rPr>
                        <a:t>Г.о.Самара</a:t>
                      </a:r>
                      <a:endParaRPr lang="ru-RU" sz="1600" dirty="0">
                        <a:latin typeface="Candara" pitchFamily="34" charset="0"/>
                      </a:endParaRPr>
                    </a:p>
                  </a:txBody>
                  <a:tcPr vert="vert270"/>
                </a:tc>
                <a:tc>
                  <a:txBody>
                    <a:bodyPr/>
                    <a:lstStyle/>
                    <a:p>
                      <a:r>
                        <a:rPr lang="ru-RU" sz="1600" dirty="0" err="1" smtClean="0">
                          <a:latin typeface="Candara" pitchFamily="34" charset="0"/>
                        </a:rPr>
                        <a:t>Г.о.Тольятти</a:t>
                      </a:r>
                      <a:endParaRPr lang="ru-RU" sz="1600" dirty="0">
                        <a:latin typeface="Candara" pitchFamily="34" charset="0"/>
                      </a:endParaRPr>
                    </a:p>
                  </a:txBody>
                  <a:tcPr vert="vert270"/>
                </a:tc>
                <a:tc>
                  <a:txBody>
                    <a:bodyPr/>
                    <a:lstStyle/>
                    <a:p>
                      <a:r>
                        <a:rPr lang="ru-RU" sz="1600" dirty="0" smtClean="0">
                          <a:solidFill>
                            <a:srgbClr val="FF0000"/>
                          </a:solidFill>
                          <a:latin typeface="Candara" pitchFamily="34" charset="0"/>
                        </a:rPr>
                        <a:t>Значение по области</a:t>
                      </a:r>
                      <a:endParaRPr lang="ru-RU" sz="1600" dirty="0">
                        <a:solidFill>
                          <a:srgbClr val="FF0000"/>
                        </a:solidFill>
                        <a:latin typeface="Candara" pitchFamily="34" charset="0"/>
                      </a:endParaRPr>
                    </a:p>
                  </a:txBody>
                  <a:tcPr vert="vert270"/>
                </a:tc>
                <a:tc>
                  <a:txBody>
                    <a:bodyPr/>
                    <a:lstStyle/>
                    <a:p>
                      <a:r>
                        <a:rPr lang="ru-RU" dirty="0" smtClean="0"/>
                        <a:t>№</a:t>
                      </a:r>
                      <a:endParaRPr lang="ru-RU" dirty="0"/>
                    </a:p>
                  </a:txBody>
                  <a:tcPr/>
                </a:tc>
              </a:tr>
              <a:tr h="1411007">
                <a:tc>
                  <a:txBody>
                    <a:bodyPr/>
                    <a:lstStyle/>
                    <a:p>
                      <a:pPr algn="l"/>
                      <a:r>
                        <a:rPr lang="ru-RU" sz="1000" b="1" dirty="0" smtClean="0">
                          <a:latin typeface="Candara" pitchFamily="34" charset="0"/>
                        </a:rPr>
                        <a:t>Доля обучающихся СПО, продемонстрировавших по итогам демонстрационного экзамена уровень, соответствующий национальным или международным стандартам, процент </a:t>
                      </a:r>
                      <a:br>
                        <a:rPr lang="ru-RU" sz="1000" b="1" dirty="0" smtClean="0">
                          <a:latin typeface="Candara" pitchFamily="34" charset="0"/>
                        </a:rPr>
                      </a:br>
                      <a:endParaRPr lang="ru-RU" sz="1000" b="1" dirty="0" smtClean="0">
                        <a:latin typeface="Candara" pitchFamily="34" charset="0"/>
                      </a:endParaRPr>
                    </a:p>
                    <a:p>
                      <a:pPr algn="l"/>
                      <a:endParaRPr lang="ru-RU" b="1" dirty="0"/>
                    </a:p>
                  </a:txBody>
                  <a:tcPr/>
                </a:tc>
                <a:tc>
                  <a:txBody>
                    <a:bodyPr/>
                    <a:lstStyle/>
                    <a:p>
                      <a:r>
                        <a:rPr lang="ru-RU" sz="1000" dirty="0" smtClean="0">
                          <a:latin typeface="Arial" pitchFamily="34" charset="0"/>
                          <a:cs typeface="Arial" pitchFamily="34" charset="0"/>
                        </a:rPr>
                        <a:t>2021 факт</a:t>
                      </a:r>
                      <a:endParaRPr lang="ru-RU" sz="10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4,5</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3</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3</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3,5</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4,5</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4</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4,3</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0,2</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4,6</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3,6</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0,8</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3,5</a:t>
                      </a:r>
                      <a:endParaRPr lang="ru-RU" sz="1200" dirty="0">
                        <a:latin typeface="Arial" pitchFamily="34" charset="0"/>
                        <a:cs typeface="Arial" pitchFamily="34" charset="0"/>
                      </a:endParaRPr>
                    </a:p>
                  </a:txBody>
                  <a:tcPr/>
                </a:tc>
                <a:tc>
                  <a:txBody>
                    <a:bodyPr/>
                    <a:lstStyle/>
                    <a:p>
                      <a:r>
                        <a:rPr lang="ru-RU" sz="1200" b="0" dirty="0" smtClean="0">
                          <a:latin typeface="Arial" pitchFamily="34" charset="0"/>
                          <a:cs typeface="Arial" pitchFamily="34" charset="0"/>
                        </a:rPr>
                        <a:t>4,4</a:t>
                      </a:r>
                      <a:endParaRPr lang="ru-RU" sz="1200" b="0" dirty="0">
                        <a:latin typeface="Arial" pitchFamily="34" charset="0"/>
                        <a:cs typeface="Arial" pitchFamily="34" charset="0"/>
                      </a:endParaRPr>
                    </a:p>
                  </a:txBody>
                  <a:tcPr/>
                </a:tc>
                <a:tc>
                  <a:txBody>
                    <a:bodyPr/>
                    <a:lstStyle/>
                    <a:p>
                      <a:r>
                        <a:rPr lang="ru-RU" sz="1400" b="1" dirty="0" smtClean="0">
                          <a:solidFill>
                            <a:srgbClr val="C00000"/>
                          </a:solidFill>
                          <a:latin typeface="Arial" pitchFamily="34" charset="0"/>
                          <a:cs typeface="Arial" pitchFamily="34" charset="0"/>
                        </a:rPr>
                        <a:t>3,8</a:t>
                      </a:r>
                      <a:endParaRPr lang="ru-RU" sz="1400" b="1" dirty="0">
                        <a:solidFill>
                          <a:srgbClr val="C00000"/>
                        </a:solidFill>
                        <a:latin typeface="Arial" pitchFamily="34" charset="0"/>
                        <a:cs typeface="Arial" pitchFamily="34" charset="0"/>
                      </a:endParaRPr>
                    </a:p>
                  </a:txBody>
                  <a:tcPr/>
                </a:tc>
                <a:tc>
                  <a:txBody>
                    <a:bodyPr/>
                    <a:lstStyle/>
                    <a:p>
                      <a:pPr algn="ctr"/>
                      <a:endParaRPr lang="ru-RU" sz="1400" dirty="0" smtClean="0"/>
                    </a:p>
                    <a:p>
                      <a:pPr algn="ctr"/>
                      <a:endParaRPr lang="ru-RU" sz="1400" dirty="0" smtClean="0"/>
                    </a:p>
                    <a:p>
                      <a:pPr algn="ctr"/>
                      <a:r>
                        <a:rPr lang="ru-RU" sz="1400" dirty="0" smtClean="0"/>
                        <a:t>57</a:t>
                      </a:r>
                      <a:endParaRPr lang="ru-RU" sz="1400" dirty="0"/>
                    </a:p>
                  </a:txBody>
                  <a:tcPr/>
                </a:tc>
              </a:tr>
              <a:tr h="454354">
                <a:tc>
                  <a:txBody>
                    <a:bodyPr/>
                    <a:lstStyle/>
                    <a:p>
                      <a:r>
                        <a:rPr lang="ru-RU" sz="1000" b="1" dirty="0" smtClean="0">
                          <a:latin typeface="Candara" pitchFamily="34" charset="0"/>
                        </a:rPr>
                        <a:t>Доля обучающихся СПО, прошедших процедуру аттестации в виде демонстрационного экзамена по всем укрупненным группам профессий и специальностей, процент</a:t>
                      </a:r>
                      <a:br>
                        <a:rPr lang="ru-RU" sz="1000" b="1" dirty="0" smtClean="0">
                          <a:latin typeface="Candara" pitchFamily="34" charset="0"/>
                        </a:rPr>
                      </a:br>
                      <a:endParaRPr lang="ru-RU" sz="1000" b="1" dirty="0" smtClean="0">
                        <a:latin typeface="Candara" pitchFamily="34" charset="0"/>
                      </a:endParaRPr>
                    </a:p>
                    <a:p>
                      <a:endParaRPr lang="ru-RU" b="1" dirty="0"/>
                    </a:p>
                  </a:txBody>
                  <a:tcPr/>
                </a:tc>
                <a:tc>
                  <a:txBody>
                    <a:bodyPr/>
                    <a:lstStyle/>
                    <a:p>
                      <a:r>
                        <a:rPr lang="ru-RU" sz="1000" dirty="0" smtClean="0">
                          <a:latin typeface="Arial" pitchFamily="34" charset="0"/>
                          <a:cs typeface="Arial" pitchFamily="34" charset="0"/>
                        </a:rPr>
                        <a:t>2021 факт</a:t>
                      </a:r>
                      <a:endParaRPr lang="ru-RU" sz="10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11,3</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11,4</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6,9</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13,3</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9,9</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12,7</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13,8</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7,9</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13,4</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9,5</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7,9</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11,5</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12</a:t>
                      </a:r>
                      <a:endParaRPr lang="ru-RU" sz="1200" dirty="0">
                        <a:latin typeface="Arial" pitchFamily="34" charset="0"/>
                        <a:cs typeface="Arial" pitchFamily="34" charset="0"/>
                      </a:endParaRPr>
                    </a:p>
                  </a:txBody>
                  <a:tcPr/>
                </a:tc>
                <a:tc>
                  <a:txBody>
                    <a:bodyPr/>
                    <a:lstStyle/>
                    <a:p>
                      <a:r>
                        <a:rPr lang="ru-RU" sz="1400" b="1" dirty="0" smtClean="0">
                          <a:solidFill>
                            <a:srgbClr val="C00000"/>
                          </a:solidFill>
                          <a:latin typeface="Arial" pitchFamily="34" charset="0"/>
                          <a:cs typeface="Arial" pitchFamily="34" charset="0"/>
                        </a:rPr>
                        <a:t>11,5</a:t>
                      </a:r>
                      <a:endParaRPr lang="ru-RU" sz="1400" b="1" dirty="0">
                        <a:solidFill>
                          <a:srgbClr val="C00000"/>
                        </a:solidFill>
                        <a:latin typeface="Arial" pitchFamily="34" charset="0"/>
                        <a:cs typeface="Arial" pitchFamily="34" charset="0"/>
                      </a:endParaRPr>
                    </a:p>
                  </a:txBody>
                  <a:tcPr/>
                </a:tc>
                <a:tc>
                  <a:txBody>
                    <a:bodyPr/>
                    <a:lstStyle/>
                    <a:p>
                      <a:r>
                        <a:rPr lang="ru-RU" sz="1400" dirty="0" smtClean="0"/>
                        <a:t>58</a:t>
                      </a:r>
                      <a:endParaRPr lang="ru-RU" sz="1400" dirty="0"/>
                    </a:p>
                  </a:txBody>
                  <a:tcPr/>
                </a:tc>
              </a:tr>
            </a:tbl>
          </a:graphicData>
        </a:graphic>
      </p:graphicFrame>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368" y="188640"/>
            <a:ext cx="1557615" cy="856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18010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5640" y="113827"/>
            <a:ext cx="8915746" cy="1228998"/>
          </a:xfrm>
        </p:spPr>
        <p:txBody>
          <a:bodyPr>
            <a:noAutofit/>
          </a:bodyPr>
          <a:lstStyle/>
          <a:p>
            <a:r>
              <a:rPr lang="ru-RU" sz="2400" b="1" u="sng" dirty="0" smtClean="0">
                <a:latin typeface="Arial" pitchFamily="34" charset="0"/>
                <a:cs typeface="Arial" pitchFamily="34" charset="0"/>
              </a:rPr>
              <a:t>Для достижения показателя по качеству необходимо </a:t>
            </a:r>
            <a:r>
              <a:rPr lang="ru-RU" sz="2400" b="1" u="sng" smtClean="0">
                <a:latin typeface="Arial" pitchFamily="34" charset="0"/>
                <a:cs typeface="Arial" pitchFamily="34" charset="0"/>
              </a:rPr>
              <a:t>выполнение  задания </a:t>
            </a:r>
            <a:r>
              <a:rPr lang="ru-RU" sz="2400" b="1" u="sng" dirty="0">
                <a:latin typeface="Arial" pitchFamily="34" charset="0"/>
                <a:cs typeface="Arial" pitchFamily="34" charset="0"/>
              </a:rPr>
              <a:t>на ≥ 70%</a:t>
            </a:r>
            <a:br>
              <a:rPr lang="ru-RU" sz="2400" b="1" u="sng" dirty="0">
                <a:latin typeface="Arial" pitchFamily="34" charset="0"/>
                <a:cs typeface="Arial" pitchFamily="34" charset="0"/>
              </a:rPr>
            </a:br>
            <a:r>
              <a:rPr lang="ru-RU" sz="2400" b="1" u="sng" dirty="0">
                <a:latin typeface="Arial" pitchFamily="34" charset="0"/>
                <a:cs typeface="Arial" pitchFamily="34" charset="0"/>
              </a:rPr>
              <a:t>минимум 1/3 участников </a:t>
            </a:r>
            <a:r>
              <a:rPr lang="ru-RU" sz="2400" b="1" u="sng">
                <a:latin typeface="Arial" pitchFamily="34" charset="0"/>
                <a:cs typeface="Arial" pitchFamily="34" charset="0"/>
              </a:rPr>
              <a:t/>
            </a:r>
            <a:br>
              <a:rPr lang="ru-RU" sz="2400" b="1" u="sng">
                <a:latin typeface="Arial" pitchFamily="34" charset="0"/>
                <a:cs typeface="Arial" pitchFamily="34" charset="0"/>
              </a:rPr>
            </a:br>
            <a:endParaRPr lang="ru-RU" sz="2000" dirty="0">
              <a:latin typeface="Arial" pitchFamily="34" charset="0"/>
              <a:cs typeface="Arial" pitchFamily="34"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352" y="-27324"/>
            <a:ext cx="2749550"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015880" y="1483577"/>
            <a:ext cx="6912768" cy="4969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249" y="1700808"/>
            <a:ext cx="4392487"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5356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83632" y="306656"/>
            <a:ext cx="8654752" cy="1143000"/>
          </a:xfrm>
        </p:spPr>
        <p:txBody>
          <a:bodyPr>
            <a:normAutofit fontScale="90000"/>
          </a:bodyPr>
          <a:lstStyle/>
          <a:p>
            <a:r>
              <a:rPr lang="ru-RU" sz="2400" b="1" u="sng" dirty="0">
                <a:latin typeface="Arial" pitchFamily="34" charset="0"/>
                <a:cs typeface="Arial" pitchFamily="34" charset="0"/>
              </a:rPr>
              <a:t>ДЭ в 2022 году (план по заявкам от </a:t>
            </a:r>
            <a:r>
              <a:rPr lang="ru-RU" sz="2400" b="1" u="sng" dirty="0" smtClean="0">
                <a:latin typeface="Arial" pitchFamily="34" charset="0"/>
                <a:cs typeface="Arial" pitchFamily="34" charset="0"/>
              </a:rPr>
              <a:t>образовательных организаций </a:t>
            </a:r>
            <a:r>
              <a:rPr lang="ru-RU" sz="2400" b="1" u="sng" dirty="0">
                <a:latin typeface="Arial" pitchFamily="34" charset="0"/>
                <a:cs typeface="Arial" pitchFamily="34" charset="0"/>
              </a:rPr>
              <a:t/>
            </a:r>
            <a:br>
              <a:rPr lang="ru-RU" sz="2400" b="1" u="sng" dirty="0">
                <a:latin typeface="Arial" pitchFamily="34" charset="0"/>
                <a:cs typeface="Arial" pitchFamily="34" charset="0"/>
              </a:rPr>
            </a:br>
            <a:r>
              <a:rPr lang="ru-RU" sz="2400" b="1" u="sng" dirty="0">
                <a:latin typeface="Arial" pitchFamily="34" charset="0"/>
                <a:cs typeface="Arial" pitchFamily="34" charset="0"/>
              </a:rPr>
              <a:t>(в том числе ВУЗы и ЧОУ)</a:t>
            </a:r>
          </a:p>
        </p:txBody>
      </p:sp>
      <p:graphicFrame>
        <p:nvGraphicFramePr>
          <p:cNvPr id="4" name="Объект 3"/>
          <p:cNvGraphicFramePr>
            <a:graphicFrameLocks noGrp="1"/>
          </p:cNvGraphicFramePr>
          <p:nvPr>
            <p:ph idx="1"/>
            <p:extLst>
              <p:ext uri="{D42A27DB-BD31-4B8C-83A1-F6EECF244321}">
                <p14:modId xmlns:p14="http://schemas.microsoft.com/office/powerpoint/2010/main" val="1421270747"/>
              </p:ext>
            </p:extLst>
          </p:nvPr>
        </p:nvGraphicFramePr>
        <p:xfrm>
          <a:off x="609600" y="1516751"/>
          <a:ext cx="10972800" cy="4043634"/>
        </p:xfrm>
        <a:graphic>
          <a:graphicData uri="http://schemas.openxmlformats.org/drawingml/2006/table">
            <a:tbl>
              <a:tblPr firstRow="1" bandRow="1">
                <a:tableStyleId>{5C22544A-7EE6-4342-B048-85BDC9FD1C3A}</a:tableStyleId>
              </a:tblPr>
              <a:tblGrid>
                <a:gridCol w="5486400"/>
                <a:gridCol w="5486400"/>
              </a:tblGrid>
              <a:tr h="982118">
                <a:tc>
                  <a:txBody>
                    <a:bodyPr/>
                    <a:lstStyle/>
                    <a:p>
                      <a:r>
                        <a:rPr lang="ru-RU" sz="2400" dirty="0" smtClean="0">
                          <a:latin typeface="Arial" pitchFamily="34" charset="0"/>
                          <a:cs typeface="Arial" pitchFamily="34" charset="0"/>
                        </a:rPr>
                        <a:t>Количество участников</a:t>
                      </a:r>
                    </a:p>
                    <a:p>
                      <a:endParaRPr lang="ru-RU" dirty="0"/>
                    </a:p>
                  </a:txBody>
                  <a:tcPr/>
                </a:tc>
                <a:tc>
                  <a:txBody>
                    <a:bodyPr/>
                    <a:lstStyle/>
                    <a:p>
                      <a:pPr algn="ctr"/>
                      <a:r>
                        <a:rPr lang="ru-RU" sz="2400" b="1" dirty="0" smtClean="0">
                          <a:latin typeface="Arial" pitchFamily="34" charset="0"/>
                          <a:cs typeface="Arial" pitchFamily="34" charset="0"/>
                        </a:rPr>
                        <a:t>8657</a:t>
                      </a:r>
                    </a:p>
                    <a:p>
                      <a:endParaRPr lang="ru-RU" sz="2400" b="1" dirty="0">
                        <a:latin typeface="Arial" pitchFamily="34" charset="0"/>
                        <a:cs typeface="Arial" pitchFamily="34" charset="0"/>
                      </a:endParaRPr>
                    </a:p>
                  </a:txBody>
                  <a:tcPr/>
                </a:tc>
              </a:tr>
              <a:tr h="982118">
                <a:tc>
                  <a:txBody>
                    <a:bodyPr/>
                    <a:lstStyle/>
                    <a:p>
                      <a:r>
                        <a:rPr lang="ru-RU" sz="2400" dirty="0" smtClean="0">
                          <a:latin typeface="Arial" pitchFamily="34" charset="0"/>
                          <a:cs typeface="Arial" pitchFamily="34" charset="0"/>
                        </a:rPr>
                        <a:t>Количество ПОО</a:t>
                      </a:r>
                    </a:p>
                    <a:p>
                      <a:endParaRPr lang="ru-RU" dirty="0"/>
                    </a:p>
                  </a:txBody>
                  <a:tcPr/>
                </a:tc>
                <a:tc>
                  <a:txBody>
                    <a:bodyPr/>
                    <a:lstStyle/>
                    <a:p>
                      <a:pPr algn="ctr"/>
                      <a:r>
                        <a:rPr lang="ru-RU" sz="2400" b="1" dirty="0" smtClean="0">
                          <a:latin typeface="Arial" pitchFamily="34" charset="0"/>
                          <a:cs typeface="Arial" pitchFamily="34" charset="0"/>
                        </a:rPr>
                        <a:t>75</a:t>
                      </a:r>
                    </a:p>
                    <a:p>
                      <a:endParaRPr lang="ru-RU" sz="2400" b="1" dirty="0">
                        <a:latin typeface="Arial" pitchFamily="34" charset="0"/>
                        <a:cs typeface="Arial" pitchFamily="34" charset="0"/>
                      </a:endParaRPr>
                    </a:p>
                  </a:txBody>
                  <a:tcPr/>
                </a:tc>
              </a:tr>
              <a:tr h="982118">
                <a:tc>
                  <a:txBody>
                    <a:bodyPr/>
                    <a:lstStyle/>
                    <a:p>
                      <a:r>
                        <a:rPr lang="ru-RU" sz="2400" dirty="0" smtClean="0">
                          <a:latin typeface="Arial" pitchFamily="34" charset="0"/>
                          <a:cs typeface="Arial" pitchFamily="34" charset="0"/>
                        </a:rPr>
                        <a:t>Количество компетенций</a:t>
                      </a:r>
                    </a:p>
                    <a:p>
                      <a:endParaRPr lang="ru-RU" dirty="0">
                        <a:latin typeface="Arial" pitchFamily="34" charset="0"/>
                        <a:cs typeface="Arial" pitchFamily="34" charset="0"/>
                      </a:endParaRPr>
                    </a:p>
                  </a:txBody>
                  <a:tcPr/>
                </a:tc>
                <a:tc>
                  <a:txBody>
                    <a:bodyPr/>
                    <a:lstStyle/>
                    <a:p>
                      <a:pPr algn="ctr"/>
                      <a:r>
                        <a:rPr lang="ru-RU" sz="2400" b="1" dirty="0" smtClean="0">
                          <a:latin typeface="Arial" pitchFamily="34" charset="0"/>
                          <a:cs typeface="Arial" pitchFamily="34" charset="0"/>
                        </a:rPr>
                        <a:t>64</a:t>
                      </a:r>
                    </a:p>
                    <a:p>
                      <a:pPr algn="ctr"/>
                      <a:endParaRPr lang="ru-RU" sz="2400" b="1" dirty="0">
                        <a:latin typeface="Arial" pitchFamily="34" charset="0"/>
                        <a:cs typeface="Arial" pitchFamily="34" charset="0"/>
                      </a:endParaRPr>
                    </a:p>
                  </a:txBody>
                  <a:tcPr/>
                </a:tc>
              </a:tr>
              <a:tr h="982118">
                <a:tc>
                  <a:txBody>
                    <a:bodyPr/>
                    <a:lstStyle/>
                    <a:p>
                      <a:r>
                        <a:rPr lang="ru-RU" sz="2400" dirty="0" smtClean="0">
                          <a:latin typeface="Arial" pitchFamily="34" charset="0"/>
                          <a:cs typeface="Arial" pitchFamily="34" charset="0"/>
                        </a:rPr>
                        <a:t>Количество образовательных программ СПО</a:t>
                      </a:r>
                    </a:p>
                    <a:p>
                      <a:endParaRPr lang="ru-RU" dirty="0">
                        <a:latin typeface="Arial" pitchFamily="34" charset="0"/>
                        <a:cs typeface="Arial" pitchFamily="34" charset="0"/>
                      </a:endParaRPr>
                    </a:p>
                  </a:txBody>
                  <a:tcPr/>
                </a:tc>
                <a:tc>
                  <a:txBody>
                    <a:bodyPr/>
                    <a:lstStyle/>
                    <a:p>
                      <a:pPr algn="ctr"/>
                      <a:r>
                        <a:rPr lang="ru-RU" sz="2400" b="1" dirty="0" smtClean="0">
                          <a:latin typeface="Arial" pitchFamily="34" charset="0"/>
                          <a:cs typeface="Arial" pitchFamily="34" charset="0"/>
                        </a:rPr>
                        <a:t>102</a:t>
                      </a:r>
                    </a:p>
                    <a:p>
                      <a:endParaRPr lang="ru-RU" sz="2400" dirty="0">
                        <a:latin typeface="Arial" pitchFamily="34" charset="0"/>
                        <a:cs typeface="Arial" pitchFamily="34" charset="0"/>
                      </a:endParaRPr>
                    </a:p>
                  </a:txBody>
                  <a:tcPr/>
                </a:tc>
              </a:tr>
            </a:tbl>
          </a:graphicData>
        </a:graphic>
      </p:graphicFrame>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352" y="-27324"/>
            <a:ext cx="2749550"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83301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54162" y="14748"/>
            <a:ext cx="10374485" cy="955959"/>
          </a:xfrm>
        </p:spPr>
        <p:txBody>
          <a:bodyPr>
            <a:normAutofit/>
          </a:bodyPr>
          <a:lstStyle/>
          <a:p>
            <a:r>
              <a:rPr lang="ru-RU" sz="1400" b="1" u="sng" dirty="0" smtClean="0">
                <a:latin typeface="Arial" pitchFamily="34" charset="0"/>
                <a:cs typeface="Arial" pitchFamily="34" charset="0"/>
              </a:rPr>
              <a:t>Задачи по выполнению  </a:t>
            </a:r>
            <a:r>
              <a:rPr lang="ru-RU" sz="1400" b="1" u="sng" dirty="0">
                <a:latin typeface="Arial" pitchFamily="34" charset="0"/>
                <a:cs typeface="Arial" pitchFamily="34" charset="0"/>
              </a:rPr>
              <a:t>целевых значений ключевых показателей в 2022</a:t>
            </a:r>
            <a:br>
              <a:rPr lang="ru-RU" sz="1400" b="1" u="sng" dirty="0">
                <a:latin typeface="Arial" pitchFamily="34" charset="0"/>
                <a:cs typeface="Arial" pitchFamily="34" charset="0"/>
              </a:rPr>
            </a:br>
            <a:r>
              <a:rPr lang="ru-RU" sz="1400" b="1" u="sng" dirty="0" smtClean="0">
                <a:latin typeface="Arial" pitchFamily="34" charset="0"/>
                <a:cs typeface="Arial" pitchFamily="34" charset="0"/>
              </a:rPr>
              <a:t>( </a:t>
            </a:r>
            <a:r>
              <a:rPr lang="ru-RU" sz="1400" b="1" u="sng" dirty="0">
                <a:latin typeface="Arial" pitchFamily="34" charset="0"/>
                <a:cs typeface="Arial" pitchFamily="34" charset="0"/>
              </a:rPr>
              <a:t>в скобках указаны </a:t>
            </a:r>
            <a:r>
              <a:rPr lang="ru-RU" sz="1400" b="1" u="sng" dirty="0" smtClean="0">
                <a:latin typeface="Arial" pitchFamily="34" charset="0"/>
                <a:cs typeface="Arial" pitchFamily="34" charset="0"/>
              </a:rPr>
              <a:t>количество </a:t>
            </a:r>
            <a:r>
              <a:rPr lang="ru-RU" sz="1400" b="1" u="sng" dirty="0">
                <a:latin typeface="Arial" pitchFamily="34" charset="0"/>
                <a:cs typeface="Arial" pitchFamily="34" charset="0"/>
              </a:rPr>
              <a:t>без ВУЗов и ЧОУ)</a:t>
            </a:r>
          </a:p>
        </p:txBody>
      </p:sp>
      <p:graphicFrame>
        <p:nvGraphicFramePr>
          <p:cNvPr id="4" name="Объект 3"/>
          <p:cNvGraphicFramePr>
            <a:graphicFrameLocks noGrp="1"/>
          </p:cNvGraphicFramePr>
          <p:nvPr>
            <p:ph idx="1"/>
            <p:extLst>
              <p:ext uri="{D42A27DB-BD31-4B8C-83A1-F6EECF244321}">
                <p14:modId xmlns:p14="http://schemas.microsoft.com/office/powerpoint/2010/main" val="292842084"/>
              </p:ext>
            </p:extLst>
          </p:nvPr>
        </p:nvGraphicFramePr>
        <p:xfrm>
          <a:off x="263352" y="692696"/>
          <a:ext cx="11664958" cy="6183371"/>
        </p:xfrm>
        <a:graphic>
          <a:graphicData uri="http://schemas.openxmlformats.org/drawingml/2006/table">
            <a:tbl>
              <a:tblPr firstRow="1" bandRow="1">
                <a:tableStyleId>{5C22544A-7EE6-4342-B048-85BDC9FD1C3A}</a:tableStyleId>
              </a:tblPr>
              <a:tblGrid>
                <a:gridCol w="360040"/>
                <a:gridCol w="1872035"/>
                <a:gridCol w="864269"/>
                <a:gridCol w="647899"/>
                <a:gridCol w="576064"/>
                <a:gridCol w="504056"/>
                <a:gridCol w="648072"/>
                <a:gridCol w="648072"/>
                <a:gridCol w="720080"/>
                <a:gridCol w="648072"/>
                <a:gridCol w="648072"/>
                <a:gridCol w="504229"/>
                <a:gridCol w="648072"/>
                <a:gridCol w="576064"/>
                <a:gridCol w="648072"/>
                <a:gridCol w="576064"/>
                <a:gridCol w="575726"/>
              </a:tblGrid>
              <a:tr h="1986573">
                <a:tc>
                  <a:txBody>
                    <a:bodyPr/>
                    <a:lstStyle/>
                    <a:p>
                      <a:r>
                        <a:rPr lang="ru-RU" dirty="0" smtClean="0"/>
                        <a:t>№</a:t>
                      </a:r>
                      <a:endParaRPr lang="ru-RU" dirty="0"/>
                    </a:p>
                  </a:txBody>
                  <a:tcPr/>
                </a:tc>
                <a:tc>
                  <a:txBody>
                    <a:bodyPr/>
                    <a:lstStyle/>
                    <a:p>
                      <a:r>
                        <a:rPr lang="ru-RU" sz="1000" dirty="0" smtClean="0">
                          <a:latin typeface="Candara" pitchFamily="34" charset="0"/>
                        </a:rPr>
                        <a:t>Наименование ТУ (департамента) </a:t>
                      </a:r>
                    </a:p>
                    <a:p>
                      <a:endParaRPr lang="ru-RU" sz="1000" dirty="0">
                        <a:latin typeface="Candara" pitchFamily="34" charset="0"/>
                      </a:endParaRPr>
                    </a:p>
                  </a:txBody>
                  <a:tcPr/>
                </a:tc>
                <a:tc>
                  <a:txBody>
                    <a:bodyPr/>
                    <a:lstStyle/>
                    <a:p>
                      <a:r>
                        <a:rPr lang="ru-RU" sz="1000" dirty="0" smtClean="0">
                          <a:latin typeface="Candara" pitchFamily="34" charset="0"/>
                        </a:rPr>
                        <a:t>Период</a:t>
                      </a:r>
                    </a:p>
                    <a:p>
                      <a:endParaRPr lang="ru-RU" sz="1000" dirty="0">
                        <a:latin typeface="Candara" pitchFamily="34" charset="0"/>
                      </a:endParaRPr>
                    </a:p>
                  </a:txBody>
                  <a:tcPr/>
                </a:tc>
                <a:tc>
                  <a:txBody>
                    <a:bodyPr/>
                    <a:lstStyle/>
                    <a:p>
                      <a:r>
                        <a:rPr lang="ru-RU" sz="1600" dirty="0" smtClean="0">
                          <a:latin typeface="Candara" pitchFamily="34" charset="0"/>
                        </a:rPr>
                        <a:t>Западное</a:t>
                      </a:r>
                      <a:endParaRPr lang="ru-RU" sz="1600" dirty="0">
                        <a:latin typeface="Candara" pitchFamily="34" charset="0"/>
                      </a:endParaRPr>
                    </a:p>
                  </a:txBody>
                  <a:tcPr vert="vert270"/>
                </a:tc>
                <a:tc>
                  <a:txBody>
                    <a:bodyPr/>
                    <a:lstStyle/>
                    <a:p>
                      <a:r>
                        <a:rPr lang="ru-RU" sz="1600" dirty="0" err="1" smtClean="0">
                          <a:latin typeface="Candara" pitchFamily="34" charset="0"/>
                        </a:rPr>
                        <a:t>Кинельское</a:t>
                      </a:r>
                      <a:r>
                        <a:rPr lang="ru-RU" sz="1600" dirty="0" smtClean="0">
                          <a:latin typeface="Candara" pitchFamily="34" charset="0"/>
                        </a:rPr>
                        <a:t> </a:t>
                      </a:r>
                      <a:endParaRPr lang="ru-RU" sz="1600" dirty="0">
                        <a:latin typeface="Candara" pitchFamily="34" charset="0"/>
                      </a:endParaRPr>
                    </a:p>
                  </a:txBody>
                  <a:tcPr vert="vert270"/>
                </a:tc>
                <a:tc>
                  <a:txBody>
                    <a:bodyPr/>
                    <a:lstStyle/>
                    <a:p>
                      <a:r>
                        <a:rPr lang="ru-RU" sz="1600" dirty="0" err="1" smtClean="0">
                          <a:latin typeface="Candara" pitchFamily="34" charset="0"/>
                        </a:rPr>
                        <a:t>Отрадненское</a:t>
                      </a:r>
                      <a:endParaRPr lang="ru-RU" sz="1600" dirty="0">
                        <a:latin typeface="Candara" pitchFamily="34" charset="0"/>
                      </a:endParaRPr>
                    </a:p>
                  </a:txBody>
                  <a:tcPr vert="vert270"/>
                </a:tc>
                <a:tc>
                  <a:txBody>
                    <a:bodyPr/>
                    <a:lstStyle/>
                    <a:p>
                      <a:r>
                        <a:rPr lang="ru-RU" sz="1600" dirty="0" smtClean="0">
                          <a:latin typeface="Candara" pitchFamily="34" charset="0"/>
                        </a:rPr>
                        <a:t>Поволжское</a:t>
                      </a:r>
                      <a:endParaRPr lang="ru-RU" sz="1600" dirty="0">
                        <a:latin typeface="Candara" pitchFamily="34" charset="0"/>
                      </a:endParaRPr>
                    </a:p>
                  </a:txBody>
                  <a:tcPr vert="vert270"/>
                </a:tc>
                <a:tc>
                  <a:txBody>
                    <a:bodyPr/>
                    <a:lstStyle/>
                    <a:p>
                      <a:r>
                        <a:rPr lang="ru-RU" sz="1600" dirty="0" smtClean="0">
                          <a:latin typeface="Candara" pitchFamily="34" charset="0"/>
                        </a:rPr>
                        <a:t>Северное</a:t>
                      </a:r>
                      <a:endParaRPr lang="ru-RU" sz="1600" dirty="0">
                        <a:latin typeface="Candara" pitchFamily="34" charset="0"/>
                      </a:endParaRPr>
                    </a:p>
                  </a:txBody>
                  <a:tcPr vert="vert270"/>
                </a:tc>
                <a:tc>
                  <a:txBody>
                    <a:bodyPr/>
                    <a:lstStyle/>
                    <a:p>
                      <a:r>
                        <a:rPr lang="ru-RU" sz="1600" dirty="0" smtClean="0">
                          <a:latin typeface="Candara" pitchFamily="34" charset="0"/>
                        </a:rPr>
                        <a:t>Северо-восточное</a:t>
                      </a:r>
                      <a:endParaRPr lang="ru-RU" sz="1600" dirty="0">
                        <a:latin typeface="Candara" pitchFamily="34" charset="0"/>
                      </a:endParaRPr>
                    </a:p>
                  </a:txBody>
                  <a:tcPr vert="vert270"/>
                </a:tc>
                <a:tc>
                  <a:txBody>
                    <a:bodyPr/>
                    <a:lstStyle/>
                    <a:p>
                      <a:r>
                        <a:rPr lang="ru-RU" sz="1600" dirty="0" smtClean="0">
                          <a:latin typeface="Candara" pitchFamily="34" charset="0"/>
                        </a:rPr>
                        <a:t>Северо-западное</a:t>
                      </a:r>
                      <a:endParaRPr lang="ru-RU" sz="1600" dirty="0">
                        <a:latin typeface="Candara" pitchFamily="34" charset="0"/>
                      </a:endParaRPr>
                    </a:p>
                  </a:txBody>
                  <a:tcPr vert="vert270"/>
                </a:tc>
                <a:tc>
                  <a:txBody>
                    <a:bodyPr/>
                    <a:lstStyle/>
                    <a:p>
                      <a:r>
                        <a:rPr lang="ru-RU" sz="1600" dirty="0" smtClean="0">
                          <a:latin typeface="Candara" pitchFamily="34" charset="0"/>
                        </a:rPr>
                        <a:t>Центральное</a:t>
                      </a:r>
                      <a:endParaRPr lang="ru-RU" sz="1600" dirty="0">
                        <a:latin typeface="Candara" pitchFamily="34" charset="0"/>
                      </a:endParaRPr>
                    </a:p>
                  </a:txBody>
                  <a:tcPr vert="vert270"/>
                </a:tc>
                <a:tc>
                  <a:txBody>
                    <a:bodyPr/>
                    <a:lstStyle/>
                    <a:p>
                      <a:r>
                        <a:rPr lang="ru-RU" sz="1600" dirty="0" smtClean="0">
                          <a:latin typeface="Candara" pitchFamily="34" charset="0"/>
                        </a:rPr>
                        <a:t>Юго-восточное</a:t>
                      </a:r>
                      <a:endParaRPr lang="ru-RU" sz="1600" dirty="0">
                        <a:latin typeface="Candara" pitchFamily="34" charset="0"/>
                      </a:endParaRPr>
                    </a:p>
                  </a:txBody>
                  <a:tcPr vert="vert270"/>
                </a:tc>
                <a:tc>
                  <a:txBody>
                    <a:bodyPr/>
                    <a:lstStyle/>
                    <a:p>
                      <a:r>
                        <a:rPr lang="ru-RU" sz="1600" dirty="0" smtClean="0">
                          <a:latin typeface="Candara" pitchFamily="34" charset="0"/>
                        </a:rPr>
                        <a:t>Юго-западное</a:t>
                      </a:r>
                      <a:endParaRPr lang="ru-RU" sz="1600" dirty="0">
                        <a:latin typeface="Candara" pitchFamily="34" charset="0"/>
                      </a:endParaRPr>
                    </a:p>
                  </a:txBody>
                  <a:tcPr vert="vert270"/>
                </a:tc>
                <a:tc>
                  <a:txBody>
                    <a:bodyPr/>
                    <a:lstStyle/>
                    <a:p>
                      <a:r>
                        <a:rPr lang="ru-RU" sz="1600" dirty="0" smtClean="0">
                          <a:latin typeface="Candara" pitchFamily="34" charset="0"/>
                        </a:rPr>
                        <a:t>Южное</a:t>
                      </a:r>
                      <a:endParaRPr lang="ru-RU" sz="1600" dirty="0">
                        <a:latin typeface="Candara" pitchFamily="34" charset="0"/>
                      </a:endParaRPr>
                    </a:p>
                  </a:txBody>
                  <a:tcPr vert="vert270"/>
                </a:tc>
                <a:tc>
                  <a:txBody>
                    <a:bodyPr/>
                    <a:lstStyle/>
                    <a:p>
                      <a:r>
                        <a:rPr lang="ru-RU" sz="1600" dirty="0" err="1" smtClean="0">
                          <a:latin typeface="Candara" pitchFamily="34" charset="0"/>
                        </a:rPr>
                        <a:t>Г.о.Самара</a:t>
                      </a:r>
                      <a:endParaRPr lang="ru-RU" sz="1600" dirty="0">
                        <a:latin typeface="Candara" pitchFamily="34" charset="0"/>
                      </a:endParaRPr>
                    </a:p>
                  </a:txBody>
                  <a:tcPr vert="vert270"/>
                </a:tc>
                <a:tc>
                  <a:txBody>
                    <a:bodyPr/>
                    <a:lstStyle/>
                    <a:p>
                      <a:r>
                        <a:rPr lang="ru-RU" sz="1600" dirty="0" err="1" smtClean="0">
                          <a:latin typeface="Candara" pitchFamily="34" charset="0"/>
                        </a:rPr>
                        <a:t>Г.о.Тольятти</a:t>
                      </a:r>
                      <a:endParaRPr lang="ru-RU" sz="1600" dirty="0">
                        <a:latin typeface="Candara" pitchFamily="34" charset="0"/>
                      </a:endParaRPr>
                    </a:p>
                  </a:txBody>
                  <a:tcPr vert="vert270"/>
                </a:tc>
                <a:tc>
                  <a:txBody>
                    <a:bodyPr/>
                    <a:lstStyle/>
                    <a:p>
                      <a:r>
                        <a:rPr lang="ru-RU" sz="1400" b="1" dirty="0" smtClean="0">
                          <a:solidFill>
                            <a:srgbClr val="FF0000"/>
                          </a:solidFill>
                          <a:latin typeface="Candara" pitchFamily="34" charset="0"/>
                        </a:rPr>
                        <a:t>Значение</a:t>
                      </a:r>
                      <a:r>
                        <a:rPr lang="ru-RU" sz="1400" b="1" baseline="0" dirty="0" smtClean="0">
                          <a:solidFill>
                            <a:srgbClr val="FF0000"/>
                          </a:solidFill>
                          <a:latin typeface="Candara" pitchFamily="34" charset="0"/>
                        </a:rPr>
                        <a:t> по области</a:t>
                      </a:r>
                      <a:endParaRPr lang="ru-RU" sz="1400" b="1" dirty="0">
                        <a:solidFill>
                          <a:srgbClr val="FF0000"/>
                        </a:solidFill>
                        <a:latin typeface="Candara" pitchFamily="34" charset="0"/>
                      </a:endParaRPr>
                    </a:p>
                  </a:txBody>
                  <a:tcPr vert="vert270"/>
                </a:tc>
              </a:tr>
              <a:tr h="1183474">
                <a:tc rowSpan="2">
                  <a:txBody>
                    <a:bodyPr/>
                    <a:lstStyle/>
                    <a:p>
                      <a:r>
                        <a:rPr lang="ru-RU" sz="1000" b="1" dirty="0" smtClean="0"/>
                        <a:t>57</a:t>
                      </a:r>
                      <a:endParaRPr lang="ru-RU" sz="1000" b="1" dirty="0"/>
                    </a:p>
                  </a:txBody>
                  <a:tcPr/>
                </a:tc>
                <a:tc rowSpan="2">
                  <a:txBody>
                    <a:bodyPr/>
                    <a:lstStyle/>
                    <a:p>
                      <a:r>
                        <a:rPr lang="ru-RU" sz="1000" b="1" dirty="0" smtClean="0">
                          <a:latin typeface="Candara" pitchFamily="34" charset="0"/>
                        </a:rPr>
                        <a:t>Доля обучающихся СПО, продемонстрировавших по итогам демонстрационного экзамена уровень, соответствующий национальным или международным стандартам, процент </a:t>
                      </a:r>
                    </a:p>
                    <a:p>
                      <a:endParaRPr lang="ru-RU" sz="1000" b="1" dirty="0">
                        <a:latin typeface="Candara" pitchFamily="34" charset="0"/>
                      </a:endParaRPr>
                    </a:p>
                  </a:txBody>
                  <a:tcPr/>
                </a:tc>
                <a:tc>
                  <a:txBody>
                    <a:bodyPr/>
                    <a:lstStyle/>
                    <a:p>
                      <a:r>
                        <a:rPr lang="ru-RU" sz="1000" b="1" dirty="0" smtClean="0">
                          <a:latin typeface="Candara" pitchFamily="34" charset="0"/>
                        </a:rPr>
                        <a:t>сколько человек должно выполнить задание ДЭ </a:t>
                      </a:r>
                    </a:p>
                    <a:p>
                      <a:r>
                        <a:rPr lang="ru-RU" sz="1000" b="1" dirty="0" smtClean="0">
                          <a:latin typeface="Candara" pitchFamily="34" charset="0"/>
                        </a:rPr>
                        <a:t>на ≥ 70%?, чел</a:t>
                      </a:r>
                      <a:endParaRPr lang="ru-RU" sz="1000" b="1" dirty="0">
                        <a:latin typeface="Candara" pitchFamily="34" charset="0"/>
                      </a:endParaRPr>
                    </a:p>
                  </a:txBody>
                  <a:tcPr/>
                </a:tc>
                <a:tc>
                  <a:txBody>
                    <a:bodyPr/>
                    <a:lstStyle/>
                    <a:p>
                      <a:r>
                        <a:rPr lang="ru-RU" sz="1200" dirty="0" smtClean="0">
                          <a:solidFill>
                            <a:srgbClr val="C00000"/>
                          </a:solidFill>
                          <a:latin typeface="Arial" pitchFamily="34" charset="0"/>
                          <a:cs typeface="Arial" pitchFamily="34" charset="0"/>
                        </a:rPr>
                        <a:t>185</a:t>
                      </a:r>
                      <a:endParaRPr lang="ru-RU" sz="1200" dirty="0">
                        <a:solidFill>
                          <a:srgbClr val="C00000"/>
                        </a:solidFill>
                        <a:latin typeface="Arial" pitchFamily="34" charset="0"/>
                        <a:cs typeface="Arial" pitchFamily="34" charset="0"/>
                      </a:endParaRPr>
                    </a:p>
                  </a:txBody>
                  <a:tcPr/>
                </a:tc>
                <a:tc>
                  <a:txBody>
                    <a:bodyPr/>
                    <a:lstStyle/>
                    <a:p>
                      <a:r>
                        <a:rPr lang="ru-RU" sz="1200" dirty="0" smtClean="0">
                          <a:solidFill>
                            <a:srgbClr val="C00000"/>
                          </a:solidFill>
                          <a:latin typeface="Arial" pitchFamily="34" charset="0"/>
                          <a:cs typeface="Arial" pitchFamily="34" charset="0"/>
                        </a:rPr>
                        <a:t>28</a:t>
                      </a:r>
                      <a:endParaRPr lang="ru-RU" sz="1200" dirty="0">
                        <a:solidFill>
                          <a:srgbClr val="C00000"/>
                        </a:solidFill>
                        <a:latin typeface="Arial" pitchFamily="34" charset="0"/>
                        <a:cs typeface="Arial" pitchFamily="34" charset="0"/>
                      </a:endParaRPr>
                    </a:p>
                  </a:txBody>
                  <a:tcPr/>
                </a:tc>
                <a:tc>
                  <a:txBody>
                    <a:bodyPr/>
                    <a:lstStyle/>
                    <a:p>
                      <a:r>
                        <a:rPr lang="ru-RU" sz="1200" dirty="0" smtClean="0">
                          <a:solidFill>
                            <a:srgbClr val="C00000"/>
                          </a:solidFill>
                          <a:latin typeface="Arial" pitchFamily="34" charset="0"/>
                          <a:cs typeface="Arial" pitchFamily="34" charset="0"/>
                        </a:rPr>
                        <a:t>91</a:t>
                      </a:r>
                      <a:endParaRPr lang="ru-RU" sz="1200" dirty="0">
                        <a:solidFill>
                          <a:srgbClr val="C00000"/>
                        </a:solidFill>
                        <a:latin typeface="Arial" pitchFamily="34" charset="0"/>
                        <a:cs typeface="Arial" pitchFamily="34" charset="0"/>
                      </a:endParaRPr>
                    </a:p>
                  </a:txBody>
                  <a:tcPr/>
                </a:tc>
                <a:tc>
                  <a:txBody>
                    <a:bodyPr/>
                    <a:lstStyle/>
                    <a:p>
                      <a:r>
                        <a:rPr lang="ru-RU" sz="1200" dirty="0" smtClean="0">
                          <a:solidFill>
                            <a:srgbClr val="C00000"/>
                          </a:solidFill>
                          <a:latin typeface="Arial" pitchFamily="34" charset="0"/>
                          <a:cs typeface="Arial" pitchFamily="34" charset="0"/>
                        </a:rPr>
                        <a:t>72</a:t>
                      </a:r>
                      <a:endParaRPr lang="ru-RU" sz="1200" dirty="0">
                        <a:solidFill>
                          <a:srgbClr val="C00000"/>
                        </a:solidFill>
                        <a:latin typeface="Arial" pitchFamily="34" charset="0"/>
                        <a:cs typeface="Arial" pitchFamily="34" charset="0"/>
                      </a:endParaRPr>
                    </a:p>
                  </a:txBody>
                  <a:tcPr/>
                </a:tc>
                <a:tc>
                  <a:txBody>
                    <a:bodyPr/>
                    <a:lstStyle/>
                    <a:p>
                      <a:r>
                        <a:rPr lang="ru-RU" sz="1200" dirty="0" smtClean="0">
                          <a:solidFill>
                            <a:srgbClr val="C00000"/>
                          </a:solidFill>
                          <a:latin typeface="Arial" pitchFamily="34" charset="0"/>
                          <a:cs typeface="Arial" pitchFamily="34" charset="0"/>
                        </a:rPr>
                        <a:t>29</a:t>
                      </a:r>
                      <a:endParaRPr lang="ru-RU" sz="1200" dirty="0">
                        <a:solidFill>
                          <a:srgbClr val="C00000"/>
                        </a:solidFill>
                        <a:latin typeface="Arial" pitchFamily="34" charset="0"/>
                        <a:cs typeface="Arial" pitchFamily="34" charset="0"/>
                      </a:endParaRPr>
                    </a:p>
                  </a:txBody>
                  <a:tcPr/>
                </a:tc>
                <a:tc>
                  <a:txBody>
                    <a:bodyPr/>
                    <a:lstStyle/>
                    <a:p>
                      <a:r>
                        <a:rPr lang="ru-RU" sz="1200" dirty="0" smtClean="0">
                          <a:solidFill>
                            <a:srgbClr val="C00000"/>
                          </a:solidFill>
                          <a:latin typeface="Arial" pitchFamily="34" charset="0"/>
                          <a:cs typeface="Arial" pitchFamily="34" charset="0"/>
                        </a:rPr>
                        <a:t>9</a:t>
                      </a:r>
                      <a:endParaRPr lang="ru-RU" sz="1200" dirty="0">
                        <a:solidFill>
                          <a:srgbClr val="C00000"/>
                        </a:solidFill>
                        <a:latin typeface="Arial" pitchFamily="34" charset="0"/>
                        <a:cs typeface="Arial" pitchFamily="34" charset="0"/>
                      </a:endParaRPr>
                    </a:p>
                  </a:txBody>
                  <a:tcPr/>
                </a:tc>
                <a:tc>
                  <a:txBody>
                    <a:bodyPr/>
                    <a:lstStyle/>
                    <a:p>
                      <a:r>
                        <a:rPr lang="ru-RU" sz="1200" dirty="0" smtClean="0">
                          <a:solidFill>
                            <a:srgbClr val="C00000"/>
                          </a:solidFill>
                          <a:latin typeface="Arial" pitchFamily="34" charset="0"/>
                          <a:cs typeface="Arial" pitchFamily="34" charset="0"/>
                        </a:rPr>
                        <a:t>16</a:t>
                      </a:r>
                      <a:endParaRPr lang="ru-RU" sz="1200" dirty="0">
                        <a:solidFill>
                          <a:srgbClr val="C00000"/>
                        </a:solidFill>
                        <a:latin typeface="Arial" pitchFamily="34" charset="0"/>
                        <a:cs typeface="Arial" pitchFamily="34" charset="0"/>
                      </a:endParaRPr>
                    </a:p>
                  </a:txBody>
                  <a:tcPr/>
                </a:tc>
                <a:tc>
                  <a:txBody>
                    <a:bodyPr/>
                    <a:lstStyle/>
                    <a:p>
                      <a:r>
                        <a:rPr lang="ru-RU" sz="1200" dirty="0" smtClean="0">
                          <a:solidFill>
                            <a:srgbClr val="C00000"/>
                          </a:solidFill>
                          <a:latin typeface="Arial" pitchFamily="34" charset="0"/>
                          <a:cs typeface="Arial" pitchFamily="34" charset="0"/>
                        </a:rPr>
                        <a:t>25</a:t>
                      </a:r>
                      <a:endParaRPr lang="ru-RU" sz="1200" dirty="0">
                        <a:solidFill>
                          <a:srgbClr val="C00000"/>
                        </a:solidFill>
                        <a:latin typeface="Arial" pitchFamily="34" charset="0"/>
                        <a:cs typeface="Arial" pitchFamily="34" charset="0"/>
                      </a:endParaRPr>
                    </a:p>
                  </a:txBody>
                  <a:tcPr/>
                </a:tc>
                <a:tc>
                  <a:txBody>
                    <a:bodyPr/>
                    <a:lstStyle/>
                    <a:p>
                      <a:r>
                        <a:rPr lang="ru-RU" sz="1200" dirty="0" smtClean="0">
                          <a:solidFill>
                            <a:srgbClr val="C00000"/>
                          </a:solidFill>
                          <a:latin typeface="Arial" pitchFamily="34" charset="0"/>
                          <a:cs typeface="Arial" pitchFamily="34" charset="0"/>
                        </a:rPr>
                        <a:t>32</a:t>
                      </a:r>
                      <a:endParaRPr lang="ru-RU" sz="1200" dirty="0">
                        <a:solidFill>
                          <a:srgbClr val="C00000"/>
                        </a:solidFill>
                        <a:latin typeface="Arial" pitchFamily="34" charset="0"/>
                        <a:cs typeface="Arial" pitchFamily="34" charset="0"/>
                      </a:endParaRPr>
                    </a:p>
                  </a:txBody>
                  <a:tcPr/>
                </a:tc>
                <a:tc>
                  <a:txBody>
                    <a:bodyPr/>
                    <a:lstStyle/>
                    <a:p>
                      <a:r>
                        <a:rPr lang="ru-RU" sz="1200" dirty="0" smtClean="0">
                          <a:solidFill>
                            <a:srgbClr val="C00000"/>
                          </a:solidFill>
                          <a:latin typeface="Arial" pitchFamily="34" charset="0"/>
                          <a:cs typeface="Arial" pitchFamily="34" charset="0"/>
                        </a:rPr>
                        <a:t>139</a:t>
                      </a:r>
                      <a:endParaRPr lang="ru-RU" sz="1200" dirty="0">
                        <a:solidFill>
                          <a:srgbClr val="C00000"/>
                        </a:solidFill>
                        <a:latin typeface="Arial" pitchFamily="34" charset="0"/>
                        <a:cs typeface="Arial" pitchFamily="34" charset="0"/>
                      </a:endParaRPr>
                    </a:p>
                  </a:txBody>
                  <a:tcPr/>
                </a:tc>
                <a:tc>
                  <a:txBody>
                    <a:bodyPr/>
                    <a:lstStyle/>
                    <a:p>
                      <a:r>
                        <a:rPr lang="ru-RU" sz="1200" dirty="0" smtClean="0">
                          <a:solidFill>
                            <a:srgbClr val="C00000"/>
                          </a:solidFill>
                          <a:latin typeface="Arial" pitchFamily="34" charset="0"/>
                          <a:cs typeface="Arial" pitchFamily="34" charset="0"/>
                        </a:rPr>
                        <a:t>10</a:t>
                      </a:r>
                      <a:endParaRPr lang="ru-RU" sz="1200" dirty="0">
                        <a:solidFill>
                          <a:srgbClr val="C00000"/>
                        </a:solidFill>
                        <a:latin typeface="Arial" pitchFamily="34" charset="0"/>
                        <a:cs typeface="Arial" pitchFamily="34" charset="0"/>
                      </a:endParaRPr>
                    </a:p>
                  </a:txBody>
                  <a:tcPr/>
                </a:tc>
                <a:tc>
                  <a:txBody>
                    <a:bodyPr/>
                    <a:lstStyle/>
                    <a:p>
                      <a:r>
                        <a:rPr lang="ru-RU" sz="1200" dirty="0" smtClean="0">
                          <a:solidFill>
                            <a:srgbClr val="C00000"/>
                          </a:solidFill>
                          <a:latin typeface="Arial" pitchFamily="34" charset="0"/>
                          <a:cs typeface="Arial" pitchFamily="34" charset="0"/>
                        </a:rPr>
                        <a:t>1216</a:t>
                      </a:r>
                      <a:endParaRPr lang="ru-RU" sz="1200" dirty="0">
                        <a:solidFill>
                          <a:srgbClr val="C00000"/>
                        </a:solidFill>
                        <a:latin typeface="Arial" pitchFamily="34" charset="0"/>
                        <a:cs typeface="Arial" pitchFamily="34" charset="0"/>
                      </a:endParaRPr>
                    </a:p>
                  </a:txBody>
                  <a:tcPr/>
                </a:tc>
                <a:tc>
                  <a:txBody>
                    <a:bodyPr/>
                    <a:lstStyle/>
                    <a:p>
                      <a:r>
                        <a:rPr lang="ru-RU" sz="1200" dirty="0" smtClean="0">
                          <a:solidFill>
                            <a:srgbClr val="C00000"/>
                          </a:solidFill>
                          <a:latin typeface="Arial" pitchFamily="34" charset="0"/>
                          <a:cs typeface="Arial" pitchFamily="34" charset="0"/>
                        </a:rPr>
                        <a:t>704</a:t>
                      </a:r>
                      <a:endParaRPr lang="ru-RU" sz="1200" dirty="0">
                        <a:solidFill>
                          <a:srgbClr val="C00000"/>
                        </a:solidFill>
                        <a:latin typeface="Arial" pitchFamily="34" charset="0"/>
                        <a:cs typeface="Arial" pitchFamily="34" charset="0"/>
                      </a:endParaRPr>
                    </a:p>
                  </a:txBody>
                  <a:tcPr/>
                </a:tc>
                <a:tc>
                  <a:txBody>
                    <a:bodyPr/>
                    <a:lstStyle/>
                    <a:p>
                      <a:r>
                        <a:rPr lang="ru-RU" sz="1200" b="1" dirty="0" smtClean="0">
                          <a:solidFill>
                            <a:srgbClr val="C00000"/>
                          </a:solidFill>
                        </a:rPr>
                        <a:t>2556</a:t>
                      </a:r>
                      <a:endParaRPr lang="ru-RU" sz="1200" b="1" dirty="0">
                        <a:solidFill>
                          <a:srgbClr val="C00000"/>
                        </a:solidFill>
                      </a:endParaRPr>
                    </a:p>
                  </a:txBody>
                  <a:tcPr/>
                </a:tc>
              </a:tr>
              <a:tr h="646377">
                <a:tc vMerge="1">
                  <a:txBody>
                    <a:bodyPr/>
                    <a:lstStyle/>
                    <a:p>
                      <a:endParaRPr lang="ru-RU"/>
                    </a:p>
                  </a:txBody>
                  <a:tcPr/>
                </a:tc>
                <a:tc vMerge="1">
                  <a:txBody>
                    <a:bodyPr/>
                    <a:lstStyle/>
                    <a:p>
                      <a:endParaRPr lang="ru-RU"/>
                    </a:p>
                  </a:txBody>
                  <a:tcPr/>
                </a:tc>
                <a:tc>
                  <a:txBody>
                    <a:bodyPr/>
                    <a:lstStyle/>
                    <a:p>
                      <a:r>
                        <a:rPr lang="ru-RU" sz="1000" b="1" dirty="0" smtClean="0">
                          <a:latin typeface="Candara" pitchFamily="34" charset="0"/>
                        </a:rPr>
                        <a:t>2022 год </a:t>
                      </a:r>
                      <a:br>
                        <a:rPr lang="ru-RU" sz="1000" b="1" dirty="0" smtClean="0">
                          <a:latin typeface="Candara" pitchFamily="34" charset="0"/>
                        </a:rPr>
                      </a:br>
                      <a:r>
                        <a:rPr lang="ru-RU" sz="1000" b="1" dirty="0" smtClean="0">
                          <a:latin typeface="Candara" pitchFamily="34" charset="0"/>
                        </a:rPr>
                        <a:t>итог</a:t>
                      </a:r>
                      <a:br>
                        <a:rPr lang="ru-RU" sz="1000" b="1" dirty="0" smtClean="0">
                          <a:latin typeface="Candara" pitchFamily="34" charset="0"/>
                        </a:rPr>
                      </a:br>
                      <a:r>
                        <a:rPr lang="ru-RU" sz="1000" b="1" dirty="0" smtClean="0">
                          <a:latin typeface="Candara" pitchFamily="34" charset="0"/>
                        </a:rPr>
                        <a:t>(план) ,%</a:t>
                      </a:r>
                    </a:p>
                  </a:txBody>
                  <a:tcPr/>
                </a:tc>
                <a:tc>
                  <a:txBody>
                    <a:bodyPr/>
                    <a:lstStyle/>
                    <a:p>
                      <a:r>
                        <a:rPr lang="ru-RU" sz="1200" dirty="0" smtClean="0">
                          <a:latin typeface="Arial" pitchFamily="34" charset="0"/>
                          <a:cs typeface="Arial" pitchFamily="34" charset="0"/>
                        </a:rPr>
                        <a:t>5</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5</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5</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5</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5</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5</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5</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5</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5</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5</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5</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5</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5</a:t>
                      </a:r>
                      <a:endParaRPr lang="ru-RU" sz="1200" dirty="0">
                        <a:latin typeface="Arial" pitchFamily="34" charset="0"/>
                        <a:cs typeface="Arial" pitchFamily="34" charset="0"/>
                      </a:endParaRPr>
                    </a:p>
                  </a:txBody>
                  <a:tcPr/>
                </a:tc>
                <a:tc>
                  <a:txBody>
                    <a:bodyPr/>
                    <a:lstStyle/>
                    <a:p>
                      <a:r>
                        <a:rPr lang="ru-RU" b="1" dirty="0" smtClean="0">
                          <a:solidFill>
                            <a:srgbClr val="C00000"/>
                          </a:solidFill>
                        </a:rPr>
                        <a:t>5</a:t>
                      </a:r>
                      <a:endParaRPr lang="ru-RU" b="1" dirty="0">
                        <a:solidFill>
                          <a:srgbClr val="C00000"/>
                        </a:solidFill>
                      </a:endParaRPr>
                    </a:p>
                  </a:txBody>
                  <a:tcPr/>
                </a:tc>
              </a:tr>
              <a:tr h="1339194">
                <a:tc rowSpan="2">
                  <a:txBody>
                    <a:bodyPr/>
                    <a:lstStyle/>
                    <a:p>
                      <a:r>
                        <a:rPr lang="ru-RU" sz="1000" b="1" dirty="0" smtClean="0"/>
                        <a:t>58</a:t>
                      </a:r>
                      <a:endParaRPr lang="ru-RU" sz="1000" b="1" dirty="0"/>
                    </a:p>
                  </a:txBody>
                  <a:tcPr/>
                </a:tc>
                <a:tc rowSpan="2">
                  <a:txBody>
                    <a:bodyPr/>
                    <a:lstStyle/>
                    <a:p>
                      <a:r>
                        <a:rPr lang="ru-RU" sz="1000" b="1" dirty="0" smtClean="0">
                          <a:latin typeface="Candara" pitchFamily="34" charset="0"/>
                        </a:rPr>
                        <a:t>Доля обучающихся СПО, прошедших процедуру аттестации в виде демонстрационного экзамена по всем укрупненным группам профессий и специальностей, процент</a:t>
                      </a:r>
                      <a:br>
                        <a:rPr lang="ru-RU" sz="1000" b="1" dirty="0" smtClean="0">
                          <a:latin typeface="Candara" pitchFamily="34" charset="0"/>
                        </a:rPr>
                      </a:br>
                      <a:endParaRPr lang="ru-RU" sz="1000" b="1" dirty="0" smtClean="0">
                        <a:latin typeface="Candara" pitchFamily="34" charset="0"/>
                      </a:endParaRPr>
                    </a:p>
                    <a:p>
                      <a:endParaRPr lang="ru-RU" sz="1000" b="1" dirty="0">
                        <a:latin typeface="Candara" pitchFamily="34" charset="0"/>
                      </a:endParaRPr>
                    </a:p>
                  </a:txBody>
                  <a:tcPr/>
                </a:tc>
                <a:tc>
                  <a:txBody>
                    <a:bodyPr/>
                    <a:lstStyle/>
                    <a:p>
                      <a:r>
                        <a:rPr lang="ru-RU" sz="1000" b="1" dirty="0" smtClean="0">
                          <a:latin typeface="Candara" pitchFamily="34" charset="0"/>
                        </a:rPr>
                        <a:t>2022 год </a:t>
                      </a:r>
                      <a:br>
                        <a:rPr lang="ru-RU" sz="1000" b="1" dirty="0" smtClean="0">
                          <a:latin typeface="Candara" pitchFamily="34" charset="0"/>
                        </a:rPr>
                      </a:br>
                      <a:r>
                        <a:rPr lang="ru-RU" sz="1000" b="1" u="sng" dirty="0" smtClean="0">
                          <a:latin typeface="Candara" pitchFamily="34" charset="0"/>
                        </a:rPr>
                        <a:t>заявлено</a:t>
                      </a:r>
                      <a:r>
                        <a:rPr lang="ru-RU" sz="1000" b="1" dirty="0" smtClean="0">
                          <a:latin typeface="Candara" pitchFamily="34" charset="0"/>
                        </a:rPr>
                        <a:t> человек на начало года</a:t>
                      </a:r>
                    </a:p>
                    <a:p>
                      <a:r>
                        <a:rPr lang="ru-RU" sz="1000" b="1" dirty="0" smtClean="0">
                          <a:latin typeface="Candara" pitchFamily="34" charset="0"/>
                        </a:rPr>
                        <a:t>в основной заявке </a:t>
                      </a:r>
                      <a:r>
                        <a:rPr lang="ru-RU" sz="1000" b="1" dirty="0" err="1" smtClean="0">
                          <a:latin typeface="Candara" pitchFamily="34" charset="0"/>
                        </a:rPr>
                        <a:t>МОиНСО</a:t>
                      </a:r>
                      <a:r>
                        <a:rPr lang="ru-RU" sz="1000" b="1" dirty="0" smtClean="0">
                          <a:latin typeface="Candara" pitchFamily="34" charset="0"/>
                        </a:rPr>
                        <a:t>, чел</a:t>
                      </a:r>
                      <a:endParaRPr lang="ru-RU" sz="1000" b="1" dirty="0">
                        <a:latin typeface="Candara" pitchFamily="34" charset="0"/>
                      </a:endParaRPr>
                    </a:p>
                  </a:txBody>
                  <a:tcPr/>
                </a:tc>
                <a:tc>
                  <a:txBody>
                    <a:bodyPr/>
                    <a:lstStyle/>
                    <a:p>
                      <a:r>
                        <a:rPr lang="ru-RU" sz="1200" dirty="0" smtClean="0">
                          <a:latin typeface="Arial" pitchFamily="34" charset="0"/>
                          <a:cs typeface="Arial" pitchFamily="34" charset="0"/>
                        </a:rPr>
                        <a:t>713</a:t>
                      </a:r>
                    </a:p>
                    <a:p>
                      <a:r>
                        <a:rPr lang="ru-RU" sz="1200" dirty="0" smtClean="0">
                          <a:latin typeface="Arial" pitchFamily="34" charset="0"/>
                          <a:cs typeface="Arial" pitchFamily="34" charset="0"/>
                        </a:rPr>
                        <a:t>(660)</a:t>
                      </a:r>
                      <a:endParaRPr lang="ru-RU" sz="1200" dirty="0">
                        <a:latin typeface="Arial" pitchFamily="34" charset="0"/>
                        <a:cs typeface="Arial" pitchFamily="34" charset="0"/>
                      </a:endParaRPr>
                    </a:p>
                  </a:txBody>
                  <a:tcPr/>
                </a:tc>
                <a:tc>
                  <a:txBody>
                    <a:bodyPr/>
                    <a:lstStyle/>
                    <a:p>
                      <a:pPr algn="ctr"/>
                      <a:r>
                        <a:rPr lang="ru-RU" sz="1200" b="1" u="sng" dirty="0" smtClean="0">
                          <a:solidFill>
                            <a:schemeClr val="tx1"/>
                          </a:solidFill>
                          <a:latin typeface="Arial" pitchFamily="34" charset="0"/>
                          <a:cs typeface="Arial" pitchFamily="34" charset="0"/>
                        </a:rPr>
                        <a:t>67</a:t>
                      </a:r>
                      <a:endParaRPr lang="ru-RU" sz="1200" b="1" u="sng" dirty="0">
                        <a:solidFill>
                          <a:schemeClr val="tx1"/>
                        </a:solidFill>
                        <a:latin typeface="Arial" pitchFamily="34" charset="0"/>
                        <a:cs typeface="Arial" pitchFamily="34" charset="0"/>
                      </a:endParaRPr>
                    </a:p>
                  </a:txBody>
                  <a:tcPr>
                    <a:solidFill>
                      <a:srgbClr val="FF0000"/>
                    </a:solidFill>
                  </a:tcPr>
                </a:tc>
                <a:tc>
                  <a:txBody>
                    <a:bodyPr/>
                    <a:lstStyle/>
                    <a:p>
                      <a:r>
                        <a:rPr lang="ru-RU" sz="1200" dirty="0" smtClean="0">
                          <a:latin typeface="Arial" pitchFamily="34" charset="0"/>
                          <a:cs typeface="Arial" pitchFamily="34" charset="0"/>
                        </a:rPr>
                        <a:t>294</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202</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92</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49</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67</a:t>
                      </a:r>
                      <a:endParaRPr lang="ru-RU" sz="1200" dirty="0">
                        <a:latin typeface="Arial" pitchFamily="34" charset="0"/>
                        <a:cs typeface="Arial" pitchFamily="34" charset="0"/>
                      </a:endParaRPr>
                    </a:p>
                  </a:txBody>
                  <a:tcPr/>
                </a:tc>
                <a:tc>
                  <a:txBody>
                    <a:bodyPr/>
                    <a:lstStyle/>
                    <a:p>
                      <a:pPr algn="ctr"/>
                      <a:r>
                        <a:rPr lang="ru-RU" sz="1200" b="1" u="sng" dirty="0" smtClean="0">
                          <a:solidFill>
                            <a:schemeClr val="tx1"/>
                          </a:solidFill>
                          <a:latin typeface="Arial" pitchFamily="34" charset="0"/>
                          <a:cs typeface="Arial" pitchFamily="34" charset="0"/>
                        </a:rPr>
                        <a:t>37</a:t>
                      </a:r>
                      <a:endParaRPr lang="ru-RU" sz="1200" b="1" u="sng" dirty="0">
                        <a:solidFill>
                          <a:schemeClr val="tx1"/>
                        </a:solidFill>
                        <a:latin typeface="Arial" pitchFamily="34" charset="0"/>
                        <a:cs typeface="Arial" pitchFamily="34" charset="0"/>
                      </a:endParaRPr>
                    </a:p>
                  </a:txBody>
                  <a:tcPr>
                    <a:solidFill>
                      <a:srgbClr val="FF0000"/>
                    </a:solidFill>
                  </a:tcPr>
                </a:tc>
                <a:tc>
                  <a:txBody>
                    <a:bodyPr/>
                    <a:lstStyle/>
                    <a:p>
                      <a:r>
                        <a:rPr lang="ru-RU" sz="1200" dirty="0" smtClean="0">
                          <a:latin typeface="Arial" pitchFamily="34" charset="0"/>
                          <a:cs typeface="Arial" pitchFamily="34" charset="0"/>
                        </a:rPr>
                        <a:t>105</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562</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73</a:t>
                      </a:r>
                      <a:endParaRPr lang="ru-RU" sz="1200" dirty="0">
                        <a:latin typeface="Arial" pitchFamily="34" charset="0"/>
                        <a:cs typeface="Arial" pitchFamily="34" charset="0"/>
                      </a:endParaRPr>
                    </a:p>
                  </a:txBody>
                  <a:tcPr/>
                </a:tc>
                <a:tc>
                  <a:txBody>
                    <a:bodyPr/>
                    <a:lstStyle/>
                    <a:p>
                      <a:r>
                        <a:rPr lang="ru-RU" sz="1200" dirty="0" smtClean="0">
                          <a:latin typeface="Arial" pitchFamily="34" charset="0"/>
                          <a:cs typeface="Arial" pitchFamily="34" charset="0"/>
                        </a:rPr>
                        <a:t>4246</a:t>
                      </a:r>
                    </a:p>
                    <a:p>
                      <a:r>
                        <a:rPr lang="ru-RU" sz="1200" dirty="0" smtClean="0">
                          <a:latin typeface="Arial" pitchFamily="34" charset="0"/>
                          <a:cs typeface="Arial" pitchFamily="34" charset="0"/>
                        </a:rPr>
                        <a:t>(3396)</a:t>
                      </a:r>
                      <a:endParaRPr lang="ru-RU" sz="1200" dirty="0">
                        <a:latin typeface="Arial" pitchFamily="34" charset="0"/>
                        <a:cs typeface="Arial" pitchFamily="34" charset="0"/>
                      </a:endParaRPr>
                    </a:p>
                  </a:txBody>
                  <a:tcPr/>
                </a:tc>
                <a:tc>
                  <a:txBody>
                    <a:bodyPr/>
                    <a:lstStyle/>
                    <a:p>
                      <a:r>
                        <a:rPr lang="ru-RU" sz="1050" b="0" dirty="0" smtClean="0">
                          <a:latin typeface="Arial" pitchFamily="34" charset="0"/>
                          <a:cs typeface="Arial" pitchFamily="34" charset="0"/>
                        </a:rPr>
                        <a:t>2150</a:t>
                      </a:r>
                    </a:p>
                    <a:p>
                      <a:r>
                        <a:rPr lang="ru-RU" sz="1050" b="0" dirty="0" smtClean="0">
                          <a:latin typeface="Arial" pitchFamily="34" charset="0"/>
                          <a:cs typeface="Arial" pitchFamily="34" charset="0"/>
                        </a:rPr>
                        <a:t>(1962)</a:t>
                      </a:r>
                      <a:endParaRPr lang="ru-RU" sz="1050" b="0" dirty="0">
                        <a:latin typeface="Arial" pitchFamily="34" charset="0"/>
                        <a:cs typeface="Arial" pitchFamily="34" charset="0"/>
                      </a:endParaRPr>
                    </a:p>
                  </a:txBody>
                  <a:tcPr/>
                </a:tc>
                <a:tc>
                  <a:txBody>
                    <a:bodyPr/>
                    <a:lstStyle/>
                    <a:p>
                      <a:r>
                        <a:rPr lang="ru-RU" sz="1100" b="1" dirty="0" smtClean="0">
                          <a:solidFill>
                            <a:srgbClr val="C00000"/>
                          </a:solidFill>
                        </a:rPr>
                        <a:t>8657</a:t>
                      </a:r>
                    </a:p>
                    <a:p>
                      <a:r>
                        <a:rPr lang="ru-RU" sz="1100" b="1" dirty="0" smtClean="0">
                          <a:solidFill>
                            <a:srgbClr val="C00000"/>
                          </a:solidFill>
                        </a:rPr>
                        <a:t>(7549)</a:t>
                      </a:r>
                      <a:endParaRPr lang="ru-RU" sz="1100" b="1" dirty="0">
                        <a:solidFill>
                          <a:srgbClr val="C00000"/>
                        </a:solidFill>
                      </a:endParaRPr>
                    </a:p>
                  </a:txBody>
                  <a:tcPr/>
                </a:tc>
              </a:tr>
              <a:tr h="1027753">
                <a:tc vMerge="1">
                  <a:txBody>
                    <a:bodyPr/>
                    <a:lstStyle/>
                    <a:p>
                      <a:endParaRPr lang="ru-RU"/>
                    </a:p>
                  </a:txBody>
                  <a:tcPr/>
                </a:tc>
                <a:tc vMerge="1">
                  <a:txBody>
                    <a:bodyPr/>
                    <a:lstStyle/>
                    <a:p>
                      <a:endParaRPr lang="ru-RU"/>
                    </a:p>
                  </a:txBody>
                  <a:tcPr/>
                </a:tc>
                <a:tc>
                  <a:txBody>
                    <a:bodyPr/>
                    <a:lstStyle/>
                    <a:p>
                      <a:r>
                        <a:rPr lang="ru-RU" sz="1000" b="1" dirty="0" smtClean="0">
                          <a:latin typeface="Candara" pitchFamily="34" charset="0"/>
                        </a:rPr>
                        <a:t>Количество участников ДЭ, чтобы выполнить </a:t>
                      </a:r>
                      <a:r>
                        <a:rPr lang="ru-RU" sz="1000" b="1" dirty="0" err="1" smtClean="0">
                          <a:latin typeface="Candara" pitchFamily="34" charset="0"/>
                        </a:rPr>
                        <a:t>показатель,чел</a:t>
                      </a:r>
                      <a:r>
                        <a:rPr lang="ru-RU" sz="1000" b="1" dirty="0" smtClean="0">
                          <a:latin typeface="Candara" pitchFamily="34" charset="0"/>
                        </a:rPr>
                        <a:t>.</a:t>
                      </a:r>
                      <a:endParaRPr lang="ru-RU" sz="1000" b="1" dirty="0">
                        <a:latin typeface="Candara" pitchFamily="34" charset="0"/>
                      </a:endParaRPr>
                    </a:p>
                  </a:txBody>
                  <a:tcPr/>
                </a:tc>
                <a:tc>
                  <a:txBody>
                    <a:bodyPr/>
                    <a:lstStyle/>
                    <a:p>
                      <a:r>
                        <a:rPr lang="ru-RU" sz="1200" dirty="0" smtClean="0">
                          <a:solidFill>
                            <a:srgbClr val="C00000"/>
                          </a:solidFill>
                          <a:latin typeface="Arial" pitchFamily="34" charset="0"/>
                          <a:cs typeface="Arial" pitchFamily="34" charset="0"/>
                        </a:rPr>
                        <a:t>557</a:t>
                      </a:r>
                      <a:endParaRPr lang="ru-RU" sz="1200" dirty="0">
                        <a:solidFill>
                          <a:srgbClr val="C00000"/>
                        </a:solidFill>
                        <a:latin typeface="Arial" pitchFamily="34" charset="0"/>
                        <a:cs typeface="Arial" pitchFamily="34" charset="0"/>
                      </a:endParaRPr>
                    </a:p>
                  </a:txBody>
                  <a:tcPr/>
                </a:tc>
                <a:tc>
                  <a:txBody>
                    <a:bodyPr/>
                    <a:lstStyle/>
                    <a:p>
                      <a:pPr algn="ctr"/>
                      <a:r>
                        <a:rPr lang="ru-RU" sz="1200" b="1" u="sng" dirty="0" smtClean="0">
                          <a:solidFill>
                            <a:schemeClr val="tx1"/>
                          </a:solidFill>
                          <a:latin typeface="Arial" pitchFamily="34" charset="0"/>
                          <a:cs typeface="Arial" pitchFamily="34" charset="0"/>
                        </a:rPr>
                        <a:t>83</a:t>
                      </a:r>
                      <a:endParaRPr lang="ru-RU" sz="1200" b="1" u="sng" dirty="0">
                        <a:solidFill>
                          <a:schemeClr val="tx1"/>
                        </a:solidFill>
                        <a:latin typeface="Arial" pitchFamily="34" charset="0"/>
                        <a:cs typeface="Arial" pitchFamily="34" charset="0"/>
                      </a:endParaRPr>
                    </a:p>
                  </a:txBody>
                  <a:tcPr>
                    <a:solidFill>
                      <a:srgbClr val="FF0000"/>
                    </a:solidFill>
                  </a:tcPr>
                </a:tc>
                <a:tc>
                  <a:txBody>
                    <a:bodyPr/>
                    <a:lstStyle/>
                    <a:p>
                      <a:r>
                        <a:rPr lang="ru-RU" sz="1200" dirty="0" smtClean="0">
                          <a:solidFill>
                            <a:srgbClr val="C00000"/>
                          </a:solidFill>
                          <a:latin typeface="Arial" pitchFamily="34" charset="0"/>
                          <a:cs typeface="Arial" pitchFamily="34" charset="0"/>
                        </a:rPr>
                        <a:t>272</a:t>
                      </a:r>
                      <a:endParaRPr lang="ru-RU" sz="1200" dirty="0">
                        <a:solidFill>
                          <a:srgbClr val="C00000"/>
                        </a:solidFill>
                        <a:latin typeface="Arial" pitchFamily="34" charset="0"/>
                        <a:cs typeface="Arial" pitchFamily="34" charset="0"/>
                      </a:endParaRPr>
                    </a:p>
                  </a:txBody>
                  <a:tcPr/>
                </a:tc>
                <a:tc>
                  <a:txBody>
                    <a:bodyPr/>
                    <a:lstStyle/>
                    <a:p>
                      <a:r>
                        <a:rPr lang="ru-RU" sz="1200" dirty="0" smtClean="0">
                          <a:solidFill>
                            <a:srgbClr val="C00000"/>
                          </a:solidFill>
                          <a:latin typeface="Arial" pitchFamily="34" charset="0"/>
                          <a:cs typeface="Arial" pitchFamily="34" charset="0"/>
                        </a:rPr>
                        <a:t>216</a:t>
                      </a:r>
                      <a:endParaRPr lang="ru-RU" sz="1200" dirty="0">
                        <a:solidFill>
                          <a:srgbClr val="C00000"/>
                        </a:solidFill>
                        <a:latin typeface="Arial" pitchFamily="34" charset="0"/>
                        <a:cs typeface="Arial" pitchFamily="34" charset="0"/>
                      </a:endParaRPr>
                    </a:p>
                  </a:txBody>
                  <a:tcPr/>
                </a:tc>
                <a:tc>
                  <a:txBody>
                    <a:bodyPr/>
                    <a:lstStyle/>
                    <a:p>
                      <a:r>
                        <a:rPr lang="ru-RU" sz="1200" dirty="0" smtClean="0">
                          <a:solidFill>
                            <a:srgbClr val="C00000"/>
                          </a:solidFill>
                          <a:latin typeface="Arial" pitchFamily="34" charset="0"/>
                          <a:cs typeface="Arial" pitchFamily="34" charset="0"/>
                        </a:rPr>
                        <a:t>87</a:t>
                      </a:r>
                      <a:endParaRPr lang="ru-RU" sz="1200" dirty="0">
                        <a:solidFill>
                          <a:srgbClr val="C00000"/>
                        </a:solidFill>
                        <a:latin typeface="Arial" pitchFamily="34" charset="0"/>
                        <a:cs typeface="Arial" pitchFamily="34" charset="0"/>
                      </a:endParaRPr>
                    </a:p>
                  </a:txBody>
                  <a:tcPr/>
                </a:tc>
                <a:tc>
                  <a:txBody>
                    <a:bodyPr/>
                    <a:lstStyle/>
                    <a:p>
                      <a:r>
                        <a:rPr lang="ru-RU" sz="1200" dirty="0" smtClean="0">
                          <a:solidFill>
                            <a:srgbClr val="C00000"/>
                          </a:solidFill>
                          <a:latin typeface="Arial" pitchFamily="34" charset="0"/>
                          <a:cs typeface="Arial" pitchFamily="34" charset="0"/>
                        </a:rPr>
                        <a:t>27</a:t>
                      </a:r>
                      <a:endParaRPr lang="ru-RU" sz="1200" dirty="0">
                        <a:solidFill>
                          <a:srgbClr val="C00000"/>
                        </a:solidFill>
                        <a:latin typeface="Arial" pitchFamily="34" charset="0"/>
                        <a:cs typeface="Arial" pitchFamily="34" charset="0"/>
                      </a:endParaRPr>
                    </a:p>
                  </a:txBody>
                  <a:tcPr/>
                </a:tc>
                <a:tc>
                  <a:txBody>
                    <a:bodyPr/>
                    <a:lstStyle/>
                    <a:p>
                      <a:r>
                        <a:rPr lang="ru-RU" sz="1200" dirty="0" smtClean="0">
                          <a:solidFill>
                            <a:srgbClr val="C00000"/>
                          </a:solidFill>
                          <a:latin typeface="Arial" pitchFamily="34" charset="0"/>
                          <a:cs typeface="Arial" pitchFamily="34" charset="0"/>
                        </a:rPr>
                        <a:t>49</a:t>
                      </a:r>
                      <a:endParaRPr lang="ru-RU" sz="1200" dirty="0">
                        <a:solidFill>
                          <a:srgbClr val="C00000"/>
                        </a:solidFill>
                        <a:latin typeface="Arial" pitchFamily="34" charset="0"/>
                        <a:cs typeface="Arial" pitchFamily="34" charset="0"/>
                      </a:endParaRPr>
                    </a:p>
                  </a:txBody>
                  <a:tcPr/>
                </a:tc>
                <a:tc>
                  <a:txBody>
                    <a:bodyPr/>
                    <a:lstStyle/>
                    <a:p>
                      <a:pPr algn="ctr"/>
                      <a:r>
                        <a:rPr lang="ru-RU" sz="1200" b="1" u="sng" dirty="0" smtClean="0">
                          <a:solidFill>
                            <a:schemeClr val="tx1"/>
                          </a:solidFill>
                          <a:latin typeface="Arial" pitchFamily="34" charset="0"/>
                          <a:cs typeface="Arial" pitchFamily="34" charset="0"/>
                        </a:rPr>
                        <a:t>75</a:t>
                      </a:r>
                      <a:endParaRPr lang="ru-RU" sz="1200" b="1" u="sng" dirty="0">
                        <a:solidFill>
                          <a:schemeClr val="tx1"/>
                        </a:solidFill>
                        <a:latin typeface="Arial" pitchFamily="34" charset="0"/>
                        <a:cs typeface="Arial" pitchFamily="34" charset="0"/>
                      </a:endParaRPr>
                    </a:p>
                  </a:txBody>
                  <a:tcPr>
                    <a:solidFill>
                      <a:srgbClr val="FF0000"/>
                    </a:solidFill>
                  </a:tcPr>
                </a:tc>
                <a:tc>
                  <a:txBody>
                    <a:bodyPr/>
                    <a:lstStyle/>
                    <a:p>
                      <a:r>
                        <a:rPr lang="ru-RU" sz="1200" dirty="0" smtClean="0">
                          <a:solidFill>
                            <a:srgbClr val="C00000"/>
                          </a:solidFill>
                          <a:latin typeface="Arial" pitchFamily="34" charset="0"/>
                          <a:cs typeface="Arial" pitchFamily="34" charset="0"/>
                        </a:rPr>
                        <a:t>96</a:t>
                      </a:r>
                      <a:endParaRPr lang="ru-RU" sz="1200" dirty="0">
                        <a:solidFill>
                          <a:srgbClr val="C00000"/>
                        </a:solidFill>
                        <a:latin typeface="Arial" pitchFamily="34" charset="0"/>
                        <a:cs typeface="Arial" pitchFamily="34" charset="0"/>
                      </a:endParaRPr>
                    </a:p>
                  </a:txBody>
                  <a:tcPr/>
                </a:tc>
                <a:tc>
                  <a:txBody>
                    <a:bodyPr/>
                    <a:lstStyle/>
                    <a:p>
                      <a:r>
                        <a:rPr lang="ru-RU" sz="1200" dirty="0" smtClean="0">
                          <a:solidFill>
                            <a:srgbClr val="C00000"/>
                          </a:solidFill>
                          <a:latin typeface="Arial" pitchFamily="34" charset="0"/>
                          <a:cs typeface="Arial" pitchFamily="34" charset="0"/>
                        </a:rPr>
                        <a:t>417</a:t>
                      </a:r>
                      <a:endParaRPr lang="ru-RU" sz="1200" dirty="0">
                        <a:solidFill>
                          <a:srgbClr val="C00000"/>
                        </a:solidFill>
                        <a:latin typeface="Arial" pitchFamily="34" charset="0"/>
                        <a:cs typeface="Arial" pitchFamily="34" charset="0"/>
                      </a:endParaRPr>
                    </a:p>
                  </a:txBody>
                  <a:tcPr/>
                </a:tc>
                <a:tc>
                  <a:txBody>
                    <a:bodyPr/>
                    <a:lstStyle/>
                    <a:p>
                      <a:r>
                        <a:rPr lang="ru-RU" sz="1200" dirty="0" smtClean="0">
                          <a:solidFill>
                            <a:srgbClr val="C00000"/>
                          </a:solidFill>
                          <a:latin typeface="Arial" pitchFamily="34" charset="0"/>
                          <a:cs typeface="Arial" pitchFamily="34" charset="0"/>
                        </a:rPr>
                        <a:t>30</a:t>
                      </a:r>
                      <a:endParaRPr lang="ru-RU" sz="1200" dirty="0">
                        <a:solidFill>
                          <a:srgbClr val="C00000"/>
                        </a:solidFill>
                        <a:latin typeface="Arial" pitchFamily="34" charset="0"/>
                        <a:cs typeface="Arial" pitchFamily="34" charset="0"/>
                      </a:endParaRPr>
                    </a:p>
                  </a:txBody>
                  <a:tcPr/>
                </a:tc>
                <a:tc>
                  <a:txBody>
                    <a:bodyPr/>
                    <a:lstStyle/>
                    <a:p>
                      <a:r>
                        <a:rPr lang="ru-RU" sz="1200" dirty="0" smtClean="0">
                          <a:solidFill>
                            <a:srgbClr val="C00000"/>
                          </a:solidFill>
                          <a:latin typeface="Arial" pitchFamily="34" charset="0"/>
                          <a:cs typeface="Arial" pitchFamily="34" charset="0"/>
                        </a:rPr>
                        <a:t>3648</a:t>
                      </a:r>
                      <a:endParaRPr lang="ru-RU" sz="1200" dirty="0">
                        <a:solidFill>
                          <a:srgbClr val="C00000"/>
                        </a:solidFill>
                        <a:latin typeface="Arial" pitchFamily="34" charset="0"/>
                        <a:cs typeface="Arial" pitchFamily="34" charset="0"/>
                      </a:endParaRPr>
                    </a:p>
                  </a:txBody>
                  <a:tcPr/>
                </a:tc>
                <a:tc>
                  <a:txBody>
                    <a:bodyPr/>
                    <a:lstStyle/>
                    <a:p>
                      <a:r>
                        <a:rPr lang="ru-RU" sz="1200" dirty="0" smtClean="0">
                          <a:solidFill>
                            <a:srgbClr val="C00000"/>
                          </a:solidFill>
                          <a:latin typeface="Arial" pitchFamily="34" charset="0"/>
                          <a:cs typeface="Arial" pitchFamily="34" charset="0"/>
                        </a:rPr>
                        <a:t>2112</a:t>
                      </a:r>
                      <a:endParaRPr lang="ru-RU" sz="1200" dirty="0">
                        <a:solidFill>
                          <a:srgbClr val="C00000"/>
                        </a:solidFill>
                        <a:latin typeface="Arial" pitchFamily="34" charset="0"/>
                        <a:cs typeface="Arial" pitchFamily="34" charset="0"/>
                      </a:endParaRPr>
                    </a:p>
                  </a:txBody>
                  <a:tcPr/>
                </a:tc>
                <a:tc>
                  <a:txBody>
                    <a:bodyPr/>
                    <a:lstStyle/>
                    <a:p>
                      <a:r>
                        <a:rPr lang="ru-RU" sz="1400" b="1" dirty="0" smtClean="0">
                          <a:solidFill>
                            <a:srgbClr val="C00000"/>
                          </a:solidFill>
                        </a:rPr>
                        <a:t>7769</a:t>
                      </a:r>
                      <a:endParaRPr lang="ru-RU" sz="1400" b="1" dirty="0">
                        <a:solidFill>
                          <a:srgbClr val="C00000"/>
                        </a:solidFill>
                      </a:endParaRPr>
                    </a:p>
                  </a:txBody>
                  <a:tcPr/>
                </a:tc>
              </a:tr>
            </a:tbl>
          </a:graphicData>
        </a:graphic>
      </p:graphicFrame>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6632"/>
            <a:ext cx="1554163"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396119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5162</TotalTime>
  <Words>475</Words>
  <Application>Microsoft Office PowerPoint</Application>
  <PresentationFormat>Произвольный</PresentationFormat>
  <Paragraphs>161</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Презентация PowerPoint</vt:lpstr>
      <vt:lpstr>Показатель федерального проекта  "Молодые профессионалы (Повышение конкурентоспособности профессионального образования) национального проекта "Образование" </vt:lpstr>
      <vt:lpstr>Методика расчета показателя с мая 2021 года  (расчёт контингента)</vt:lpstr>
      <vt:lpstr>Выполнение декомпозированных целевых значений ключевых показателей эффективности деятельности территориальных управлений министерства образования и науки Самарской области и Департаментов образования Администраций г.о.Самара и г.о.Тольятти в 2021 году</vt:lpstr>
      <vt:lpstr>Для достижения показателя по качеству необходимо выполнение  задания на ≥ 70% минимум 1/3 участников  </vt:lpstr>
      <vt:lpstr>ДЭ в 2022 году (план по заявкам от образовательных организаций  (в том числе ВУЗы и ЧОУ)</vt:lpstr>
      <vt:lpstr>Задачи по выполнению  целевых значений ключевых показателей в 2022 ( в скобках указаны количество без ВУЗов и ЧОУ)</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Рамиля Ф. Гиматудинова</dc:creator>
  <cp:lastModifiedBy>Евтушенко Ольга Владимировна</cp:lastModifiedBy>
  <cp:revision>438</cp:revision>
  <cp:lastPrinted>2022-03-01T10:16:44Z</cp:lastPrinted>
  <dcterms:created xsi:type="dcterms:W3CDTF">2019-11-01T06:54:57Z</dcterms:created>
  <dcterms:modified xsi:type="dcterms:W3CDTF">2022-03-01T10:25:10Z</dcterms:modified>
</cp:coreProperties>
</file>