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2" r:id="rId3"/>
    <p:sldId id="270" r:id="rId4"/>
    <p:sldId id="267" r:id="rId5"/>
    <p:sldId id="257" r:id="rId6"/>
    <p:sldId id="258" r:id="rId7"/>
    <p:sldId id="259" r:id="rId8"/>
    <p:sldId id="266" r:id="rId9"/>
    <p:sldId id="260" r:id="rId10"/>
    <p:sldId id="293" r:id="rId11"/>
    <p:sldId id="262" r:id="rId12"/>
    <p:sldId id="263" r:id="rId13"/>
    <p:sldId id="264" r:id="rId14"/>
    <p:sldId id="265" r:id="rId15"/>
    <p:sldId id="289" r:id="rId16"/>
    <p:sldId id="290" r:id="rId17"/>
    <p:sldId id="291" r:id="rId18"/>
    <p:sldId id="292" r:id="rId19"/>
    <p:sldId id="273" r:id="rId20"/>
    <p:sldId id="272" r:id="rId21"/>
    <p:sldId id="276" r:id="rId22"/>
    <p:sldId id="274" r:id="rId23"/>
    <p:sldId id="277" r:id="rId24"/>
    <p:sldId id="281" r:id="rId25"/>
    <p:sldId id="280" r:id="rId26"/>
    <p:sldId id="284" r:id="rId27"/>
    <p:sldId id="279" r:id="rId28"/>
    <p:sldId id="278" r:id="rId29"/>
    <p:sldId id="285" r:id="rId30"/>
    <p:sldId id="287" r:id="rId31"/>
    <p:sldId id="288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CCFF66"/>
    <a:srgbClr val="99FF99"/>
    <a:srgbClr val="66FF66"/>
    <a:srgbClr val="99FF66"/>
    <a:srgbClr val="00FF99"/>
    <a:srgbClr val="00FF00"/>
    <a:srgbClr val="CCCCFF"/>
    <a:srgbClr val="CC99FF"/>
    <a:srgbClr val="CC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9CEEF-6847-4480-BF2E-D9B7E6452324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CF5F1-9C0D-4F3E-9260-3022B09B8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7249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CF5F1-9C0D-4F3E-9260-3022B09B87A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0923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64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186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348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926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602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386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294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608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2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28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910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F0460-E8AE-4425-837A-2CA3C0CA86DE}" type="datetimeFigureOut">
              <a:rPr lang="ru-RU" smtClean="0"/>
              <a:pPr/>
              <a:t>14.09.2015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48D81-79DC-4436-B597-759B12C2B1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342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10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gif"/><Relationship Id="rId7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4.wdp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5.png"/><Relationship Id="rId7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slide" Target="slide2.xml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6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32" Type="http://schemas.microsoft.com/office/2007/relationships/hdphoto" Target="../media/hdphoto10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microsoft.com/office/2007/relationships/hdphoto" Target="../media/hdphoto7.wdp"/><Relationship Id="rId27" Type="http://schemas.microsoft.com/office/2007/relationships/hdphoto" Target="../media/hdphoto8.wdp"/><Relationship Id="rId30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6.wdp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64.jpeg"/><Relationship Id="rId5" Type="http://schemas.openxmlformats.org/officeDocument/2006/relationships/image" Target="../media/image59.png"/><Relationship Id="rId15" Type="http://schemas.openxmlformats.org/officeDocument/2006/relationships/image" Target="../media/image16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5" Type="http://schemas.openxmlformats.org/officeDocument/2006/relationships/image" Target="../media/image33.png"/><Relationship Id="rId10" Type="http://schemas.openxmlformats.org/officeDocument/2006/relationships/image" Target="../media/image74.png"/><Relationship Id="rId4" Type="http://schemas.openxmlformats.org/officeDocument/2006/relationships/image" Target="../media/image58.png"/><Relationship Id="rId9" Type="http://schemas.openxmlformats.org/officeDocument/2006/relationships/image" Target="../media/image73.png"/><Relationship Id="rId1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23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image" Target="../media/image85.png"/><Relationship Id="rId4" Type="http://schemas.openxmlformats.org/officeDocument/2006/relationships/image" Target="../media/image77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1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16.png"/><Relationship Id="rId5" Type="http://schemas.openxmlformats.org/officeDocument/2006/relationships/image" Target="../media/image87.png"/><Relationship Id="rId10" Type="http://schemas.microsoft.com/office/2007/relationships/hdphoto" Target="../media/hdphoto17.wdp"/><Relationship Id="rId4" Type="http://schemas.openxmlformats.org/officeDocument/2006/relationships/image" Target="../media/image77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microsoft.com/office/2007/relationships/hdphoto" Target="../media/hdphoto18.wdp"/><Relationship Id="rId3" Type="http://schemas.openxmlformats.org/officeDocument/2006/relationships/audio" Target="../media/audio2.wav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6.png"/><Relationship Id="rId10" Type="http://schemas.openxmlformats.org/officeDocument/2006/relationships/image" Target="../media/image97.png"/><Relationship Id="rId4" Type="http://schemas.openxmlformats.org/officeDocument/2006/relationships/image" Target="../media/image77.png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microsoft.com/office/2007/relationships/hdphoto" Target="../media/hdphoto20.wdp"/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12" Type="http://schemas.openxmlformats.org/officeDocument/2006/relationships/image" Target="../media/image106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05.png"/><Relationship Id="rId5" Type="http://schemas.openxmlformats.org/officeDocument/2006/relationships/slide" Target="slide3.xml"/><Relationship Id="rId15" Type="http://schemas.microsoft.com/office/2007/relationships/hdphoto" Target="../media/hdphoto21.wdp"/><Relationship Id="rId10" Type="http://schemas.microsoft.com/office/2007/relationships/hdphoto" Target="../media/hdphoto19.wdp"/><Relationship Id="rId4" Type="http://schemas.openxmlformats.org/officeDocument/2006/relationships/image" Target="../media/image101.png"/><Relationship Id="rId9" Type="http://schemas.openxmlformats.org/officeDocument/2006/relationships/image" Target="../media/image104.png"/><Relationship Id="rId1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15.xml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9.xml"/><Relationship Id="rId5" Type="http://schemas.openxmlformats.org/officeDocument/2006/relationships/image" Target="../media/image22.png"/><Relationship Id="rId10" Type="http://schemas.openxmlformats.org/officeDocument/2006/relationships/slide" Target="slide4.xml"/><Relationship Id="rId4" Type="http://schemas.openxmlformats.org/officeDocument/2006/relationships/slide" Target="slide23.xml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113.jpeg"/><Relationship Id="rId3" Type="http://schemas.openxmlformats.org/officeDocument/2006/relationships/audio" Target="../media/audio2.wav"/><Relationship Id="rId7" Type="http://schemas.openxmlformats.org/officeDocument/2006/relationships/image" Target="../media/image109.png"/><Relationship Id="rId12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12.png"/><Relationship Id="rId5" Type="http://schemas.openxmlformats.org/officeDocument/2006/relationships/slide" Target="slide3.xml"/><Relationship Id="rId15" Type="http://schemas.openxmlformats.org/officeDocument/2006/relationships/image" Target="../media/image24.png"/><Relationship Id="rId10" Type="http://schemas.openxmlformats.org/officeDocument/2006/relationships/image" Target="../media/image111.png"/><Relationship Id="rId4" Type="http://schemas.openxmlformats.org/officeDocument/2006/relationships/image" Target="../media/image101.png"/><Relationship Id="rId9" Type="http://schemas.openxmlformats.org/officeDocument/2006/relationships/image" Target="../media/image110.png"/><Relationship Id="rId14" Type="http://schemas.openxmlformats.org/officeDocument/2006/relationships/slide" Target="slide1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6.wdp"/><Relationship Id="rId3" Type="http://schemas.openxmlformats.org/officeDocument/2006/relationships/audio" Target="../media/audio1.wav"/><Relationship Id="rId7" Type="http://schemas.openxmlformats.org/officeDocument/2006/relationships/image" Target="../media/image114.png"/><Relationship Id="rId12" Type="http://schemas.openxmlformats.org/officeDocument/2006/relationships/image" Target="../media/image116.png"/><Relationship Id="rId17" Type="http://schemas.microsoft.com/office/2007/relationships/hdphoto" Target="../media/hdphoto28.wdp"/><Relationship Id="rId2" Type="http://schemas.openxmlformats.org/officeDocument/2006/relationships/audio" Target="../media/audio2.wav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25.wdp"/><Relationship Id="rId5" Type="http://schemas.openxmlformats.org/officeDocument/2006/relationships/slide" Target="slide3.xml"/><Relationship Id="rId15" Type="http://schemas.microsoft.com/office/2007/relationships/hdphoto" Target="../media/hdphoto27.wdp"/><Relationship Id="rId10" Type="http://schemas.openxmlformats.org/officeDocument/2006/relationships/image" Target="../media/image115.png"/><Relationship Id="rId4" Type="http://schemas.openxmlformats.org/officeDocument/2006/relationships/image" Target="../media/image101.png"/><Relationship Id="rId9" Type="http://schemas.openxmlformats.org/officeDocument/2006/relationships/image" Target="../media/image110.pn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01.png"/><Relationship Id="rId7" Type="http://schemas.microsoft.com/office/2007/relationships/hdphoto" Target="../media/hdphoto29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microsoft.com/office/2007/relationships/hdphoto" Target="../media/hdphoto30.wdp"/><Relationship Id="rId5" Type="http://schemas.openxmlformats.org/officeDocument/2006/relationships/image" Target="../media/image16.png"/><Relationship Id="rId10" Type="http://schemas.openxmlformats.org/officeDocument/2006/relationships/image" Target="../media/image120.png"/><Relationship Id="rId4" Type="http://schemas.openxmlformats.org/officeDocument/2006/relationships/slide" Target="slide3.xml"/><Relationship Id="rId9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4062" y="655376"/>
            <a:ext cx="550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 ГБОУ Самарской области  гимназия </a:t>
            </a:r>
          </a:p>
          <a:p>
            <a:pPr algn="ctr"/>
            <a:r>
              <a:rPr lang="ru-RU" b="1" dirty="0" smtClean="0"/>
              <a:t>«ОЦ «Гармония» г. о. Отрадный Самарской области, «Детский сад №12»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4999111"/>
            <a:ext cx="5503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Попова Наталья Анатольевна, старший воспитатель</a:t>
            </a:r>
          </a:p>
          <a:p>
            <a:r>
              <a:rPr lang="ru-RU" b="1" dirty="0" smtClean="0"/>
              <a:t>Лаптева Марина Евгеньевна, воспитатель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92346" y="6311061"/>
            <a:ext cx="1371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2015год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2106" y="2708920"/>
            <a:ext cx="6480720" cy="1800200"/>
          </a:xfrm>
          <a:prstGeom prst="rect">
            <a:avLst/>
          </a:prstGeom>
          <a:solidFill>
            <a:srgbClr val="CCFF66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832" y="156173"/>
            <a:ext cx="2661064" cy="354808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3845" y="2968921"/>
            <a:ext cx="62889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Тема «Все </a:t>
            </a:r>
            <a:r>
              <a:rPr lang="ru-RU" sz="2000" b="1" dirty="0">
                <a:solidFill>
                  <a:srgbClr val="008000"/>
                </a:solidFill>
              </a:rPr>
              <a:t>профессии важны </a:t>
            </a:r>
            <a:r>
              <a:rPr lang="ru-RU" sz="2000" b="1" dirty="0" smtClean="0">
                <a:solidFill>
                  <a:srgbClr val="008000"/>
                </a:solidFill>
              </a:rPr>
              <a:t>– все профессии нужны»</a:t>
            </a:r>
          </a:p>
          <a:p>
            <a:pPr algn="ctr"/>
            <a:endParaRPr lang="ru-RU" b="1" dirty="0" smtClean="0">
              <a:solidFill>
                <a:srgbClr val="008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8000"/>
                </a:solidFill>
              </a:rPr>
              <a:t>для  детей 5-7 лет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559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68258" y="2492896"/>
            <a:ext cx="3828077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Он главный на дороге.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 Он важный, как директор.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 И смотри взглядом строгим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400" b="1" i="1" kern="0" dirty="0">
                <a:solidFill>
                  <a:srgbClr val="002060"/>
                </a:solidFill>
              </a:rPr>
              <a:t> На всех </a:t>
            </a:r>
            <a:r>
              <a:rPr lang="ru-RU" sz="2400" b="1" i="1" kern="0" dirty="0" smtClean="0"/>
              <a:t>(автоинспектор)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9912" y="910460"/>
            <a:ext cx="334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Автоинспектор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702" y="1916832"/>
            <a:ext cx="3612610" cy="4078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250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912" y="2348880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Мне сошьют матроску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 синюю полоску,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Пусть моя рубашка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Будет как тельняшка!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 погонах якоря,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Потому что я –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(моряк)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!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Содержимое 4" descr="моряк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851920" y="1629280"/>
            <a:ext cx="3467559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40380" y="892872"/>
            <a:ext cx="167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Моряк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44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2541365"/>
            <a:ext cx="3952482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Мастерица на все руки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Нам сошьёт  пиджак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и брюки,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Не закройщик, не ткачиха,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Кто она, скажи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(портниха)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402311"/>
            <a:ext cx="3744416" cy="4512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7944" y="77328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Портниха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88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6"/>
            <a:ext cx="9178958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356699"/>
            <a:ext cx="381642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 витрине все продукты: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Овощи, орехи, фрукты.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Помидор и огурец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Предлагает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(продавец)</a:t>
            </a:r>
            <a:endParaRPr kumimoji="0" lang="ru-RU" sz="2400" b="1" i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35"/>
          <a:stretch/>
        </p:blipFill>
        <p:spPr bwMode="auto">
          <a:xfrm>
            <a:off x="3530193" y="1764688"/>
            <a:ext cx="3591771" cy="4184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3872454" y="933115"/>
            <a:ext cx="249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Продавец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15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8447" y="2707324"/>
            <a:ext cx="3730487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Летит птица-небылица,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А внутри неё народ,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А ведёт её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пилот).</a:t>
            </a:r>
          </a:p>
        </p:txBody>
      </p:sp>
      <p:pic>
        <p:nvPicPr>
          <p:cNvPr id="5" name="Содержимое 4" descr="лётчик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3696729" y="1605562"/>
            <a:ext cx="3467559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32440" y="6174535"/>
            <a:ext cx="648000" cy="648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7992440" y="6318000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39506" y="910461"/>
            <a:ext cx="141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Пилот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567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847" y="512806"/>
            <a:ext cx="54401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Булки нам и калачи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Каждый день пекут .</a:t>
            </a:r>
            <a:r>
              <a:rPr lang="ru-RU" sz="2400" b="1" dirty="0" smtClean="0">
                <a:solidFill>
                  <a:srgbClr val="C00000"/>
                </a:solidFill>
              </a:rPr>
              <a:t>..  </a:t>
            </a:r>
            <a:r>
              <a:rPr lang="ru-RU" sz="2400" b="1" dirty="0">
                <a:solidFill>
                  <a:srgbClr val="C00000"/>
                </a:solidFill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</a:rPr>
              <a:t>рачи?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Солнце 5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d386bd753aa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91880" y="1757686"/>
            <a:ext cx="3162082" cy="4743124"/>
          </a:xfrm>
          <a:prstGeom prst="rect">
            <a:avLst/>
          </a:prstGeom>
        </p:spPr>
      </p:pic>
      <p:pic>
        <p:nvPicPr>
          <p:cNvPr id="5" name="Рисунок 4" descr="78888-Caucasian-Cartoon-Bread-Maker-Man-Poster-Art-Pri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8795" y="1690705"/>
            <a:ext cx="4448252" cy="44877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9371" l="167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32"/>
          <a:stretch/>
        </p:blipFill>
        <p:spPr bwMode="auto">
          <a:xfrm>
            <a:off x="539847" y="3372010"/>
            <a:ext cx="270313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101610-Elf-Pushing-A-Cart-Of-Bread-In-A-Bakery-Poster-Art-Print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032751" y="2343295"/>
            <a:ext cx="1643705" cy="3834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5894" y="532007"/>
            <a:ext cx="176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Пекари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3766384" y="861054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3837822" y="795254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4" name="Рисунок 13" descr="94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48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8269" y="576452"/>
            <a:ext cx="6572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Говорят про звуки парные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школе нам с тобой ...</a:t>
            </a:r>
            <a:r>
              <a:rPr lang="ru-RU" sz="2400" b="1" dirty="0" smtClean="0">
                <a:solidFill>
                  <a:srgbClr val="C00000"/>
                </a:solidFill>
              </a:rPr>
              <a:t>пожарные?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2" y="500042"/>
            <a:ext cx="213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Учитель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" name="Солнце 6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576" y="5025000"/>
            <a:ext cx="5879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73679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552454" y="1412776"/>
            <a:ext cx="1944216" cy="253925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857" b="96468" l="0" r="48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20" r="50000" b="3584"/>
          <a:stretch/>
        </p:blipFill>
        <p:spPr bwMode="auto">
          <a:xfrm flipH="1">
            <a:off x="1552454" y="2054995"/>
            <a:ext cx="2771357" cy="36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Куб 12"/>
          <p:cNvSpPr/>
          <p:nvPr/>
        </p:nvSpPr>
        <p:spPr>
          <a:xfrm>
            <a:off x="653077" y="3952033"/>
            <a:ext cx="3000396" cy="1785950"/>
          </a:xfrm>
          <a:prstGeom prst="cube">
            <a:avLst/>
          </a:prstGeom>
          <a:blipFill>
            <a:blip r:embed="rId7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4249100" y="824902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 flipV="1">
            <a:off x="4183288" y="866692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7" name="Рисунок 16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6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8251" y="2665333"/>
            <a:ext cx="3596322" cy="21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906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4808" y="653365"/>
            <a:ext cx="5293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Складки, карманы и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ровненький кант -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Платье красивое сшил ...</a:t>
            </a:r>
            <a:r>
              <a:rPr lang="ru-RU" sz="2400" b="1" dirty="0" smtClean="0">
                <a:solidFill>
                  <a:srgbClr val="C00000"/>
                </a:solidFill>
              </a:rPr>
              <a:t>музыкант?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8" name="Picture 3" descr="D:\Каталог картинок\С\BIT04~17 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5828"/>
            <a:ext cx="3071834" cy="3071834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13217" r="81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96" r="16682"/>
          <a:stretch/>
        </p:blipFill>
        <p:spPr bwMode="auto">
          <a:xfrm>
            <a:off x="4932040" y="2132293"/>
            <a:ext cx="2347415" cy="395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портниха_копия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283820" y="1622826"/>
            <a:ext cx="3340903" cy="47268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0571" y="653365"/>
            <a:ext cx="20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Портниха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6200000" flipH="1">
            <a:off x="4249100" y="1253529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4213381" y="1407661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4" name="Рисунок 13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4024" b="100000" l="0" r="993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84093"/>
            <a:ext cx="2351754" cy="151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463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5"/>
            <a:ext cx="9141143" cy="68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772" y="549156"/>
            <a:ext cx="6643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Варит кашу и бульон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Добрый, толстый ...</a:t>
            </a:r>
            <a:r>
              <a:rPr lang="en-US" sz="2400" b="1" dirty="0" smtClean="0">
                <a:solidFill>
                  <a:srgbClr val="002060"/>
                </a:solidFill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</a:rPr>
              <a:t>почтальон?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Солнце 4"/>
          <p:cNvSpPr/>
          <p:nvPr/>
        </p:nvSpPr>
        <p:spPr>
          <a:xfrm>
            <a:off x="6948264" y="152324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Ответ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733822"/>
            <a:ext cx="150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/>
              </a:rPr>
              <a:t>Повар</a:t>
            </a:r>
            <a:endParaRPr lang="ru-RU" sz="3600" b="1" dirty="0">
              <a:solidFill>
                <a:srgbClr val="C00000"/>
              </a:solidFill>
              <a:latin typeface="Times New Roman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08738"/>
            <a:ext cx="6541740" cy="403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OST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0776" y="2173811"/>
            <a:ext cx="3241264" cy="4173540"/>
          </a:xfrm>
          <a:prstGeom prst="rect">
            <a:avLst/>
          </a:prstGeom>
          <a:noFill/>
        </p:spPr>
      </p:pic>
      <p:pic>
        <p:nvPicPr>
          <p:cNvPr id="6" name="Рисунок 5" descr="2a511eeb0c2a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63432" y="1809588"/>
            <a:ext cx="2958075" cy="443711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759637" y="793559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3688199" y="850139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552095" y="6210000"/>
            <a:ext cx="648000" cy="648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88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0" y="23095"/>
            <a:ext cx="9180512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3870" y="1470380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    ПРОФЕССИЯ </a:t>
            </a:r>
          </a:p>
          <a:p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</a:rPr>
              <a:t>                ПАРИКМАХЕР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0220" y="2382015"/>
            <a:ext cx="3285715" cy="3999313"/>
          </a:xfrm>
          <a:prstGeom prst="rect">
            <a:avLst/>
          </a:prstGeom>
          <a:noFill/>
        </p:spPr>
      </p:pic>
      <p:pic>
        <p:nvPicPr>
          <p:cNvPr id="8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8677" y="345559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FF0066"/>
                </a:solidFill>
              </a:rPr>
              <a:t>Дайте ножницы, расчёску,</a:t>
            </a:r>
          </a:p>
          <a:p>
            <a:r>
              <a:rPr lang="ru-RU" sz="2400" i="1" dirty="0">
                <a:solidFill>
                  <a:srgbClr val="FF0066"/>
                </a:solidFill>
              </a:rPr>
              <a:t> Он вам сделает причёску.</a:t>
            </a:r>
          </a:p>
          <a:p>
            <a:r>
              <a:rPr lang="ru-RU" sz="2400" i="1" dirty="0">
                <a:solidFill>
                  <a:srgbClr val="FF0066"/>
                </a:solidFill>
              </a:rPr>
              <a:t> Парикмахер непременно</a:t>
            </a:r>
          </a:p>
          <a:p>
            <a:r>
              <a:rPr lang="ru-RU" sz="2400" i="1" dirty="0">
                <a:solidFill>
                  <a:srgbClr val="FF0066"/>
                </a:solidFill>
              </a:rPr>
              <a:t> Подстрижёт вас современно.</a:t>
            </a:r>
          </a:p>
        </p:txBody>
      </p:sp>
      <p:pic>
        <p:nvPicPr>
          <p:cNvPr id="9" name="Рисунок 8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43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8" y="-31653"/>
            <a:ext cx="9144000" cy="689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45235" y="2458630"/>
            <a:ext cx="4990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Столько есть профессий разных,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</a:rPr>
              <a:t>Все их нам не перечесть…»</a:t>
            </a:r>
            <a:endParaRPr lang="ru-RU" sz="2000" b="1" dirty="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7250" b="90250" l="44090" r="60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684" t="57851" r="39649" b="9641"/>
          <a:stretch/>
        </p:blipFill>
        <p:spPr bwMode="auto">
          <a:xfrm>
            <a:off x="689849" y="4229824"/>
            <a:ext cx="1483913" cy="21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875" b="37375" l="19512" r="361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70" t="8761" r="63979" b="62032"/>
          <a:stretch/>
        </p:blipFill>
        <p:spPr bwMode="auto">
          <a:xfrm>
            <a:off x="7036790" y="4176357"/>
            <a:ext cx="1609471" cy="22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14351" y="5466049"/>
            <a:ext cx="2081695" cy="156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3586" y="305463"/>
            <a:ext cx="1601755" cy="12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8833" b="31500" l="40125" r="5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149" t="8866" r="41403" b="68130"/>
          <a:stretch/>
        </p:blipFill>
        <p:spPr bwMode="auto">
          <a:xfrm>
            <a:off x="10334188" y="5444311"/>
            <a:ext cx="1503910" cy="140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254" b="100000" l="1429" r="98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13" y="580522"/>
            <a:ext cx="1633700" cy="148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870" b="92464" l="5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38"/>
          <a:stretch/>
        </p:blipFill>
        <p:spPr bwMode="auto">
          <a:xfrm>
            <a:off x="7036223" y="2617083"/>
            <a:ext cx="1596319" cy="128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7781" y="4132678"/>
            <a:ext cx="1277497" cy="171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6118" y="3356992"/>
            <a:ext cx="2234964" cy="130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41" r="6008" b="8762"/>
          <a:stretch/>
        </p:blipFill>
        <p:spPr bwMode="auto">
          <a:xfrm>
            <a:off x="10052395" y="2392870"/>
            <a:ext cx="1964135" cy="130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1502" r="95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1116771"/>
            <a:ext cx="1383247" cy="135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0" b="95882" l="0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849" y="547338"/>
            <a:ext cx="1364669" cy="182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5460" b="83046" l="1187" r="94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42" b="18470"/>
          <a:stretch/>
        </p:blipFill>
        <p:spPr bwMode="auto">
          <a:xfrm>
            <a:off x="2698392" y="4787453"/>
            <a:ext cx="1887176" cy="15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21" name="Рисунок 20" descr="73679.png"/>
          <p:cNvPicPr>
            <a:picLocks noChangeAspect="1"/>
          </p:cNvPicPr>
          <p:nvPr/>
        </p:nvPicPr>
        <p:blipFill>
          <a:blip r:embed="rId24" cstate="email"/>
          <a:srcRect/>
          <a:stretch>
            <a:fillRect/>
          </a:stretch>
        </p:blipFill>
        <p:spPr>
          <a:xfrm>
            <a:off x="5200179" y="613261"/>
            <a:ext cx="1157787" cy="1512136"/>
          </a:xfrm>
          <a:prstGeom prst="rect">
            <a:avLst/>
          </a:prstGeom>
        </p:spPr>
      </p:pic>
      <p:sp>
        <p:nvSpPr>
          <p:cNvPr id="23" name="Прямоугольник 22">
            <a:hlinkClick r:id="rId25" action="ppaction://hlinksldjump"/>
          </p:cNvPr>
          <p:cNvSpPr/>
          <p:nvPr/>
        </p:nvSpPr>
        <p:spPr>
          <a:xfrm>
            <a:off x="8563112" y="3176"/>
            <a:ext cx="580887" cy="6243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667" b="100000" l="0" r="98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21" y="2512719"/>
            <a:ext cx="1560561" cy="161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512"/>
          <a:stretch/>
        </p:blipFill>
        <p:spPr bwMode="auto">
          <a:xfrm>
            <a:off x="-2628800" y="2925009"/>
            <a:ext cx="1773727" cy="119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0" b="98824" l="0" r="984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0520" y="4824578"/>
            <a:ext cx="1629011" cy="14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5740" b="90508" l="0" r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94" r="50000" b="11771"/>
          <a:stretch/>
        </p:blipFill>
        <p:spPr bwMode="auto">
          <a:xfrm>
            <a:off x="2922842" y="472544"/>
            <a:ext cx="1438275" cy="179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hlinkClick r:id="rId25" action="ppaction://hlinksldjump"/>
          </p:cNvPr>
          <p:cNvSpPr/>
          <p:nvPr/>
        </p:nvSpPr>
        <p:spPr>
          <a:xfrm>
            <a:off x="0" y="3174"/>
            <a:ext cx="8563111" cy="685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>
            <a:spLocks noChangeAspect="1"/>
          </p:cNvSpPr>
          <p:nvPr/>
        </p:nvSpPr>
        <p:spPr>
          <a:xfrm>
            <a:off x="8590676" y="6309376"/>
            <a:ext cx="500271" cy="504000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2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8" y="-27384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697" y="960348"/>
            <a:ext cx="1692088" cy="16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79941" y="960348"/>
            <a:ext cx="2151260" cy="2618474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92305"/>
            <a:ext cx="1546418" cy="15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4688" y="3933056"/>
            <a:ext cx="1787352" cy="17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402" y="907242"/>
            <a:ext cx="1455452" cy="145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401" y="2910079"/>
            <a:ext cx="1711203" cy="17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9" t="-2145" r="18689"/>
          <a:stretch/>
        </p:blipFill>
        <p:spPr bwMode="auto">
          <a:xfrm>
            <a:off x="3800731" y="4060794"/>
            <a:ext cx="1569674" cy="167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31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651" y="4333371"/>
            <a:ext cx="2270170" cy="227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85" r="6004"/>
          <a:stretch/>
        </p:blipFill>
        <p:spPr bwMode="auto">
          <a:xfrm>
            <a:off x="684496" y="4773036"/>
            <a:ext cx="2121554" cy="143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2866" y="498683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Д/и «Кому, что нужно?»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7" name="Рисунок 16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20" name="Рисунок 19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63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2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2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8" y="-27384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1" y="739920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Все </a:t>
            </a:r>
            <a:r>
              <a:rPr lang="ru-RU" sz="2000" b="1" dirty="0">
                <a:solidFill>
                  <a:srgbClr val="FF0000"/>
                </a:solidFill>
              </a:rPr>
              <a:t>она по волосам,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Ходит </a:t>
            </a:r>
            <a:r>
              <a:rPr lang="ru-RU" sz="2000" b="1" dirty="0">
                <a:solidFill>
                  <a:srgbClr val="FF0000"/>
                </a:solidFill>
              </a:rPr>
              <a:t>тут и ходит там,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Где </a:t>
            </a:r>
            <a:r>
              <a:rPr lang="ru-RU" sz="2000" b="1" dirty="0">
                <a:solidFill>
                  <a:srgbClr val="FF0000"/>
                </a:solidFill>
              </a:rPr>
              <a:t>проходит, не спеша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Там </a:t>
            </a:r>
            <a:r>
              <a:rPr lang="ru-RU" sz="2000" b="1" dirty="0">
                <a:solidFill>
                  <a:srgbClr val="FF0000"/>
                </a:solidFill>
              </a:rPr>
              <a:t>причёска, хороша!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99832"/>
            <a:ext cx="201622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252" y="2219936"/>
            <a:ext cx="1981026" cy="19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25492" y="4346224"/>
            <a:ext cx="34625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Много делать мы умеем: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Стричь, кроить и вырезать.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Не играйте с нами, дети: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Можем больно наказать!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2051347" cy="20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17240" y="2708920"/>
            <a:ext cx="370473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</a:rPr>
              <a:t>В этом маленьком предмете</a:t>
            </a:r>
          </a:p>
          <a:p>
            <a:pPr lvl="0"/>
            <a:r>
              <a:rPr lang="ru-RU" sz="2000" b="1" dirty="0">
                <a:solidFill>
                  <a:srgbClr val="FF0000"/>
                </a:solidFill>
              </a:rPr>
              <a:t>Поселился теплый ветер 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  <a:endParaRPr lang="ru-RU" sz="2000" b="1" dirty="0">
              <a:solidFill>
                <a:srgbClr val="FF0000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63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8" y="-27384"/>
            <a:ext cx="9144000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988" y="1176234"/>
            <a:ext cx="1705668" cy="117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358" y="1133066"/>
            <a:ext cx="1663717" cy="114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505448" y="1139092"/>
            <a:ext cx="2002656" cy="2437596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341" y="3177299"/>
            <a:ext cx="1619315" cy="121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0347" y="4122828"/>
            <a:ext cx="1119351" cy="165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970" y="3061591"/>
            <a:ext cx="1422768" cy="144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5396" y="4641941"/>
            <a:ext cx="1561207" cy="160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192" y="4706217"/>
            <a:ext cx="1401469" cy="144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4075" y="404664"/>
            <a:ext cx="3324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</a:rPr>
              <a:t>Д/и «</a:t>
            </a:r>
            <a:r>
              <a:rPr lang="ru-RU" sz="2400" b="1" dirty="0" smtClean="0">
                <a:solidFill>
                  <a:srgbClr val="FF0000"/>
                </a:solidFill>
              </a:rPr>
              <a:t>Кто, что делает?»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4" name="Рисунок 13" descr="6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>
            <a:off x="8553588" y="6179719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79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33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33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MD\картинки\профессии)\мал с тортом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0" y="1916832"/>
            <a:ext cx="2232248" cy="37493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800" y="980728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    </a:t>
            </a:r>
            <a:r>
              <a:rPr lang="ru-RU" sz="4400" b="1" i="1" dirty="0" smtClean="0">
                <a:solidFill>
                  <a:srgbClr val="0070C0"/>
                </a:solidFill>
              </a:rPr>
              <a:t>ПРОФЕССИЯ </a:t>
            </a:r>
          </a:p>
          <a:p>
            <a:r>
              <a:rPr lang="ru-RU" sz="4400" b="1" i="1" dirty="0" smtClean="0">
                <a:solidFill>
                  <a:srgbClr val="0070C0"/>
                </a:solidFill>
              </a:rPr>
              <a:t>                         ПОВАР</a:t>
            </a:r>
            <a:endParaRPr lang="ru-RU" sz="44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95936" y="3437636"/>
            <a:ext cx="4392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</a:rPr>
              <a:t>Дайте повару продукты: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Мясо птицы, сухофрукты,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Рис, картофель… И тогда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 Ждёт вас вкусная еда.</a:t>
            </a:r>
          </a:p>
        </p:txBody>
      </p:sp>
      <p:pic>
        <p:nvPicPr>
          <p:cNvPr id="7" name="Рисунок 6" descr="9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53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88211" y="476672"/>
            <a:ext cx="3519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70C0"/>
                </a:solidFill>
              </a:rPr>
              <a:t>Д/и «Кому, что нужно?»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182" y="1289609"/>
            <a:ext cx="1561356" cy="15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MD\картинки\профессии)\мал с тортом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35896" y="1052736"/>
            <a:ext cx="1737263" cy="291794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814" y="3970676"/>
            <a:ext cx="2016224" cy="134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622" y="1628799"/>
            <a:ext cx="1371366" cy="130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927"/>
          <a:stretch/>
        </p:blipFill>
        <p:spPr bwMode="auto">
          <a:xfrm>
            <a:off x="3244975" y="4054709"/>
            <a:ext cx="1328257" cy="25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99749"/>
            <a:ext cx="2485318" cy="128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433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0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4075" y="404664"/>
            <a:ext cx="3324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70C0"/>
                </a:solidFill>
              </a:rPr>
              <a:t>Д/и «</a:t>
            </a:r>
            <a:r>
              <a:rPr lang="ru-RU" sz="2400" b="1" dirty="0" smtClean="0">
                <a:solidFill>
                  <a:srgbClr val="0070C0"/>
                </a:solidFill>
              </a:rPr>
              <a:t>Кто, что делает?»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12776"/>
            <a:ext cx="1801192" cy="165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134960"/>
            <a:ext cx="1899587" cy="19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MD\картинки\профессии)\мал с тортом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563888" y="1052736"/>
            <a:ext cx="1872208" cy="314459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0589" y="1276847"/>
            <a:ext cx="1313054" cy="179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24" r="14381"/>
          <a:stretch/>
        </p:blipFill>
        <p:spPr bwMode="auto">
          <a:xfrm>
            <a:off x="982639" y="4186014"/>
            <a:ext cx="1528549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271" y="4368315"/>
            <a:ext cx="2034808" cy="17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30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097" y="1800485"/>
            <a:ext cx="2651475" cy="16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01899"/>
            <a:ext cx="223224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034" y="4144395"/>
            <a:ext cx="2093218" cy="209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5894" y="1501899"/>
            <a:ext cx="2780242" cy="324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10000" b="8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0258" y="4295310"/>
            <a:ext cx="2149666" cy="179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04075" y="404664"/>
            <a:ext cx="4376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70C0"/>
                </a:solidFill>
              </a:rPr>
              <a:t>Д/и </a:t>
            </a:r>
            <a:r>
              <a:rPr lang="ru-RU" sz="2400" b="1" dirty="0" smtClean="0">
                <a:solidFill>
                  <a:srgbClr val="0070C0"/>
                </a:solidFill>
              </a:rPr>
              <a:t>«Подбери головной убор»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270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274"/>
            <a:ext cx="9146465" cy="68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90006" y="404664"/>
            <a:ext cx="2529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70C0"/>
                </a:solidFill>
              </a:rPr>
              <a:t>Д/и </a:t>
            </a:r>
            <a:r>
              <a:rPr lang="ru-RU" sz="2400" b="1" dirty="0" smtClean="0">
                <a:solidFill>
                  <a:srgbClr val="0070C0"/>
                </a:solidFill>
              </a:rPr>
              <a:t>«Варим щи»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8552" y="866329"/>
            <a:ext cx="2392768" cy="246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358" y="1124744"/>
            <a:ext cx="157605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269" y="3218552"/>
            <a:ext cx="1244618" cy="12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1718" y="5257785"/>
            <a:ext cx="1528353" cy="10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5182" y="1039395"/>
            <a:ext cx="1057178" cy="109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5864" y="4819312"/>
            <a:ext cx="1304873" cy="130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844" y="5257784"/>
            <a:ext cx="1387476" cy="10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9692" r="96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952" y="2780928"/>
            <a:ext cx="2162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054" y="3200063"/>
            <a:ext cx="24288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7" name="Рисунок 16" descr="6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email"/>
          <a:stretch>
            <a:fillRect/>
          </a:stretch>
        </p:blipFill>
        <p:spPr>
          <a:xfrm>
            <a:off x="8517127" y="616537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8978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MD\картинки\профессии)\6a11c92917e7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36656" y="1196752"/>
            <a:ext cx="3113333" cy="41764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83568" y="1207217"/>
            <a:ext cx="5472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    </a:t>
            </a:r>
            <a:r>
              <a:rPr lang="ru-RU" sz="4400" b="1" i="1" dirty="0" smtClean="0">
                <a:solidFill>
                  <a:srgbClr val="7030A0"/>
                </a:solidFill>
              </a:rPr>
              <a:t>ПРОФЕССИЯ </a:t>
            </a:r>
          </a:p>
          <a:p>
            <a:r>
              <a:rPr lang="ru-RU" sz="4400" b="1" i="1" dirty="0" smtClean="0">
                <a:solidFill>
                  <a:srgbClr val="7030A0"/>
                </a:solidFill>
              </a:rPr>
              <a:t>                    ДОКТОР</a:t>
            </a:r>
            <a:endParaRPr lang="ru-RU" sz="4400" b="1" i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84568" y="42276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Я врачом, наверно, буду</a:t>
            </a:r>
            <a:r>
              <a:rPr lang="ru-RU" dirty="0" smtClean="0"/>
              <a:t>,</a:t>
            </a:r>
          </a:p>
          <a:p>
            <a:r>
              <a:rPr lang="ru-RU" dirty="0" smtClean="0"/>
              <a:t>Стану </a:t>
            </a:r>
            <a:r>
              <a:rPr lang="ru-RU" dirty="0"/>
              <a:t>я лечить людей</a:t>
            </a:r>
            <a:r>
              <a:rPr lang="ru-RU" dirty="0" smtClean="0"/>
              <a:t>!</a:t>
            </a:r>
          </a:p>
          <a:p>
            <a:r>
              <a:rPr lang="ru-RU" dirty="0" smtClean="0"/>
              <a:t>Буду </a:t>
            </a:r>
            <a:r>
              <a:rPr lang="ru-RU" dirty="0"/>
              <a:t>ездить я </a:t>
            </a:r>
            <a:r>
              <a:rPr lang="ru-RU" dirty="0" smtClean="0"/>
              <a:t>повсюду</a:t>
            </a:r>
          </a:p>
          <a:p>
            <a:r>
              <a:rPr lang="ru-RU" dirty="0" smtClean="0"/>
              <a:t>И </a:t>
            </a:r>
            <a:r>
              <a:rPr lang="ru-RU" dirty="0"/>
              <a:t>спасать больных детей! Оригинал 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4656" y="2924944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rgbClr val="002060"/>
                </a:solidFill>
              </a:rPr>
              <a:t>Простудился мальчик Шура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Поднялась температура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У него неважный вид</a:t>
            </a:r>
            <a:r>
              <a:rPr lang="ru-RU" sz="2400" i="1" dirty="0" smtClean="0">
                <a:solidFill>
                  <a:srgbClr val="002060"/>
                </a:solidFill>
              </a:rPr>
              <a:t>…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И на помощь врач спешит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Чтобы снять </a:t>
            </a:r>
            <a:r>
              <a:rPr lang="ru-RU" sz="2400" i="1" dirty="0" smtClean="0">
                <a:solidFill>
                  <a:srgbClr val="002060"/>
                </a:solidFill>
              </a:rPr>
              <a:t>температуру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Доктор выпишет микстуру</a:t>
            </a:r>
            <a:r>
              <a:rPr lang="ru-RU" sz="2400" i="1" dirty="0" smtClean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Улыбнется: «Будь здоров</a:t>
            </a:r>
            <a:r>
              <a:rPr lang="ru-RU" sz="2400" i="1" dirty="0" smtClean="0">
                <a:solidFill>
                  <a:srgbClr val="002060"/>
                </a:solidFill>
              </a:rPr>
              <a:t>!»</a:t>
            </a:r>
            <a:endParaRPr lang="ru-RU" sz="2400" i="1" dirty="0">
              <a:solidFill>
                <a:srgbClr val="002060"/>
              </a:solidFill>
            </a:endParaRPr>
          </a:p>
          <a:p>
            <a:r>
              <a:rPr lang="ru-RU" sz="2400" i="1" dirty="0">
                <a:solidFill>
                  <a:srgbClr val="002060"/>
                </a:solidFill>
              </a:rPr>
              <a:t>Нам никак без докторов</a:t>
            </a:r>
            <a:r>
              <a:rPr lang="ru-RU" sz="2400" i="1" dirty="0" smtClean="0">
                <a:solidFill>
                  <a:srgbClr val="002060"/>
                </a:solidFill>
              </a:rPr>
              <a:t>!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06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04075" y="404664"/>
            <a:ext cx="4768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Д/и </a:t>
            </a:r>
            <a:r>
              <a:rPr lang="ru-RU" sz="2400" b="1" dirty="0" smtClean="0">
                <a:solidFill>
                  <a:srgbClr val="0070C0"/>
                </a:solidFill>
              </a:rPr>
              <a:t>«Что у доктора в чемодане?»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2681" y="899519"/>
            <a:ext cx="2227506" cy="222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12777"/>
            <a:ext cx="1602208" cy="140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13399" r="90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85" r="6004"/>
          <a:stretch/>
        </p:blipFill>
        <p:spPr bwMode="auto">
          <a:xfrm>
            <a:off x="901290" y="4530390"/>
            <a:ext cx="2121554" cy="143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065" y="3284984"/>
            <a:ext cx="2059549" cy="112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8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030" y="1794100"/>
            <a:ext cx="1666156" cy="133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2283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7386" y="3626738"/>
            <a:ext cx="2034256" cy="148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324" b="100000" l="50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061" y="5080520"/>
            <a:ext cx="2485318" cy="128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518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74944" cy="688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7-конечная звезда 19">
            <a:hlinkClick r:id="rId4" action="ppaction://hlinksldjump"/>
          </p:cNvPr>
          <p:cNvSpPr/>
          <p:nvPr/>
        </p:nvSpPr>
        <p:spPr>
          <a:xfrm>
            <a:off x="827584" y="3643560"/>
            <a:ext cx="2448272" cy="2305719"/>
          </a:xfrm>
          <a:prstGeom prst="star7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" name="Picture 2" descr="D:\MD\картинки\профессии)\мал с тортом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48355" y="4046691"/>
            <a:ext cx="979161" cy="1644617"/>
          </a:xfrm>
          <a:prstGeom prst="rect">
            <a:avLst/>
          </a:prstGeom>
          <a:noFill/>
        </p:spPr>
      </p:pic>
      <p:sp>
        <p:nvSpPr>
          <p:cNvPr id="21" name="7-конечная звезда 20">
            <a:hlinkClick r:id="rId6" action="ppaction://hlinksldjump"/>
          </p:cNvPr>
          <p:cNvSpPr/>
          <p:nvPr/>
        </p:nvSpPr>
        <p:spPr>
          <a:xfrm>
            <a:off x="3438203" y="3704041"/>
            <a:ext cx="2448272" cy="2305719"/>
          </a:xfrm>
          <a:prstGeom prst="star7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n w="1905"/>
              <a:solidFill>
                <a:srgbClr val="FF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4" descr="D:\MD\картинки\профессии)\daa8cda102cc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95936" y="4036136"/>
            <a:ext cx="1453463" cy="1769128"/>
          </a:xfrm>
          <a:prstGeom prst="rect">
            <a:avLst/>
          </a:prstGeom>
          <a:noFill/>
        </p:spPr>
      </p:pic>
      <p:sp>
        <p:nvSpPr>
          <p:cNvPr id="22" name="7-конечная звезда 21">
            <a:hlinkClick r:id="rId8" action="ppaction://hlinksldjump"/>
          </p:cNvPr>
          <p:cNvSpPr/>
          <p:nvPr/>
        </p:nvSpPr>
        <p:spPr>
          <a:xfrm>
            <a:off x="6084168" y="3716139"/>
            <a:ext cx="2448272" cy="2305719"/>
          </a:xfrm>
          <a:prstGeom prst="star7">
            <a:avLst/>
          </a:prstGeom>
          <a:solidFill>
            <a:srgbClr val="00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</a:p>
        </p:txBody>
      </p:sp>
      <p:pic>
        <p:nvPicPr>
          <p:cNvPr id="14" name="Picture 7" descr="D:\MD\картинки\профессии)\6a11c92917e7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516216" y="3933056"/>
            <a:ext cx="1365884" cy="1832302"/>
          </a:xfrm>
          <a:prstGeom prst="rect">
            <a:avLst/>
          </a:prstGeom>
          <a:noFill/>
        </p:spPr>
      </p:pic>
      <p:sp>
        <p:nvSpPr>
          <p:cNvPr id="23" name="7-конечная звезда 22">
            <a:hlinkClick r:id="rId10" action="ppaction://hlinksldjump"/>
          </p:cNvPr>
          <p:cNvSpPr/>
          <p:nvPr/>
        </p:nvSpPr>
        <p:spPr>
          <a:xfrm>
            <a:off x="755576" y="899232"/>
            <a:ext cx="2448272" cy="2305719"/>
          </a:xfrm>
          <a:prstGeom prst="star7">
            <a:avLst/>
          </a:prstGeom>
          <a:solidFill>
            <a:srgbClr val="CC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Игра-загадки</a:t>
            </a:r>
          </a:p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«Отгадай профессию»</a:t>
            </a:r>
          </a:p>
        </p:txBody>
      </p:sp>
      <p:sp>
        <p:nvSpPr>
          <p:cNvPr id="24" name="7-конечная звезда 23">
            <a:hlinkClick r:id="rId11" action="ppaction://hlinksldjump"/>
          </p:cNvPr>
          <p:cNvSpPr/>
          <p:nvPr/>
        </p:nvSpPr>
        <p:spPr>
          <a:xfrm>
            <a:off x="3419872" y="888085"/>
            <a:ext cx="2448272" cy="2305719"/>
          </a:xfrm>
          <a:prstGeom prst="star7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Загадки-складки</a:t>
            </a:r>
          </a:p>
        </p:txBody>
      </p:sp>
      <p:pic>
        <p:nvPicPr>
          <p:cNvPr id="26" name="Рисунок 25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flipH="1">
            <a:off x="8604000" y="6344383"/>
            <a:ext cx="540000" cy="540000"/>
          </a:xfrm>
          <a:prstGeom prst="rect">
            <a:avLst/>
          </a:prstGeom>
        </p:spPr>
      </p:pic>
      <p:sp>
        <p:nvSpPr>
          <p:cNvPr id="13" name="7-конечная звезда 12">
            <a:hlinkClick r:id="rId13" action="ppaction://hlinksldjump"/>
          </p:cNvPr>
          <p:cNvSpPr/>
          <p:nvPr/>
        </p:nvSpPr>
        <p:spPr>
          <a:xfrm>
            <a:off x="6162355" y="1040484"/>
            <a:ext cx="2448272" cy="2305719"/>
          </a:xfrm>
          <a:prstGeom prst="star7">
            <a:avLst/>
          </a:prstGeom>
          <a:solidFill>
            <a:srgbClr val="00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Загадки-обманки</a:t>
            </a:r>
          </a:p>
        </p:txBody>
      </p:sp>
    </p:spTree>
    <p:extLst>
      <p:ext uri="{BB962C8B-B14F-4D97-AF65-F5344CB8AC3E}">
        <p14:creationId xmlns:p14="http://schemas.microsoft.com/office/powerpoint/2010/main" xmlns="" val="321171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92" y="0"/>
            <a:ext cx="9138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04075" y="404664"/>
            <a:ext cx="3324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70C0"/>
                </a:solidFill>
              </a:rPr>
              <a:t>Д/и «</a:t>
            </a:r>
            <a:r>
              <a:rPr lang="ru-RU" sz="2400" b="1" dirty="0" smtClean="0">
                <a:solidFill>
                  <a:srgbClr val="0070C0"/>
                </a:solidFill>
              </a:rPr>
              <a:t>Кто, что делает?»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8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926" y="1628800"/>
            <a:ext cx="1839149" cy="15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3884" y="866329"/>
            <a:ext cx="18450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6827" y="4111772"/>
            <a:ext cx="1319213" cy="186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0676" y="980728"/>
            <a:ext cx="1542985" cy="209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166" y="4034504"/>
            <a:ext cx="1958577" cy="20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32514" y="3886944"/>
            <a:ext cx="1708993" cy="216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D:\MD\картинки\профессии)\6a11c92917e7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9771304" y="1044739"/>
            <a:ext cx="1393662" cy="1869566"/>
          </a:xfrm>
          <a:prstGeom prst="rect">
            <a:avLst/>
          </a:prstGeom>
          <a:noFill/>
        </p:spPr>
      </p:pic>
      <p:pic>
        <p:nvPicPr>
          <p:cNvPr id="13" name="Рисунок 12" descr="d386bd753aa1.png"/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6790676" y="3886944"/>
            <a:ext cx="1476224" cy="22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05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91680" y="404664"/>
            <a:ext cx="5862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</a:rPr>
              <a:t>Д/и </a:t>
            </a:r>
            <a:r>
              <a:rPr lang="ru-RU" sz="2400" b="1" dirty="0" smtClean="0">
                <a:solidFill>
                  <a:srgbClr val="0070C0"/>
                </a:solidFill>
              </a:rPr>
              <a:t>«На какой машине приедет доктор?»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7130" l="1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43" y="998265"/>
            <a:ext cx="2624125" cy="14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176" y="998265"/>
            <a:ext cx="18450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667" b="100000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9889" y="3101021"/>
            <a:ext cx="2801888" cy="21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97059" l="0" r="99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6125" y="4678761"/>
            <a:ext cx="24860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6295" b="95851" l="3140" r="960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7243" y="570059"/>
            <a:ext cx="2474477" cy="285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765" b="98235" l="392" r="97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12" y="2767182"/>
            <a:ext cx="2635556" cy="175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8021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1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5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9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412" l="16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732" y="1217109"/>
            <a:ext cx="184509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4857" b="96468" l="0" r="48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20" r="50000" b="3584"/>
          <a:stretch/>
        </p:blipFill>
        <p:spPr bwMode="auto">
          <a:xfrm flipH="1">
            <a:off x="899592" y="2049847"/>
            <a:ext cx="2381278" cy="316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795" b="96923" l="3103" r="99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7165" y="2288219"/>
            <a:ext cx="2203511" cy="29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552095" y="6210000"/>
            <a:ext cx="648000" cy="64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15616" y="5192857"/>
            <a:ext cx="15776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0000"/>
                </a:solidFill>
              </a:rPr>
              <a:t>101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86772" y="5209775"/>
            <a:ext cx="15664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0000"/>
                </a:solidFill>
              </a:rPr>
              <a:t>102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82054" y="3809397"/>
            <a:ext cx="156645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600" b="1" dirty="0" smtClean="0">
                <a:solidFill>
                  <a:srgbClr val="FF0000"/>
                </a:solidFill>
              </a:rPr>
              <a:t>103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37152" y="418294"/>
            <a:ext cx="69210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FF0000"/>
                </a:solidFill>
              </a:rPr>
              <a:t>Единый телефон спасения 112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83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2276872"/>
            <a:ext cx="360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Кто нас в садике встречает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 домой нас провожает?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 нами водит хоровод,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 нами пляшет и поёт!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На прогулку с нами ходит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 занятия проводит?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Рисунок 6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8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7087" y="1737312"/>
            <a:ext cx="3361137" cy="4500000"/>
          </a:xfrm>
          <a:prstGeom prst="snip2Diag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7483" y="920407"/>
            <a:ext cx="300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Воспитатель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94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988840" y="1412776"/>
            <a:ext cx="2839411" cy="345607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03848" y="2283140"/>
            <a:ext cx="356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У этой волшебницы,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Этой художницы,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Не кисти и краски,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А гребень и ножницы.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Она обладает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Таинственной силой: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К кому прикоснётся,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 pitchFamily="18" charset="0"/>
                <a:cs typeface="Times New Roman" pitchFamily="18" charset="0"/>
              </a:rPr>
              <a:t>Тот станет красивый.</a:t>
            </a:r>
            <a:endParaRPr lang="ru-RU" sz="2400" b="1" dirty="0">
              <a:solidFill>
                <a:srgbClr val="002060"/>
              </a:solidFill>
              <a:latin typeface="Times New Roman"/>
              <a:cs typeface="Arial" pitchFamily="34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192" y="1628800"/>
            <a:ext cx="361204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олнце 10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2" name="Рисунок 11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7049" y="671703"/>
            <a:ext cx="3000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Парикмахер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99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7506" y="2761498"/>
            <a:ext cx="3614734" cy="2142125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Скажи кто так вкусно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Готовит щи капустные,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Пахучие котлеты,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Салаты, винегреты,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Все завтраки, обеды?</a:t>
            </a:r>
          </a:p>
        </p:txBody>
      </p:sp>
      <p:pic>
        <p:nvPicPr>
          <p:cNvPr id="5" name="Содержимое 4" descr="повар.jpg"/>
          <p:cNvPicPr>
            <a:picLocks noChangeAspect="1"/>
          </p:cNvPicPr>
          <p:nvPr/>
        </p:nvPicPr>
        <p:blipFill rotWithShape="1">
          <a:blip r:embed="rId3" cstate="print">
            <a:lum bright="-10000" contrast="30000"/>
          </a:blip>
          <a:srcRect b="8495"/>
          <a:stretch/>
        </p:blipFill>
        <p:spPr>
          <a:xfrm>
            <a:off x="2987824" y="1600503"/>
            <a:ext cx="3613614" cy="46368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олнце 6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Рисунок 7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5600" y="764704"/>
            <a:ext cx="1614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Повар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9872" y="2663262"/>
            <a:ext cx="2932360" cy="1698927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Она учит детишек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Читать и писать,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Природу любить 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Стариков уважать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ru-RU" sz="24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Содержимое 4" descr="учитель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3080032" y="1665304"/>
            <a:ext cx="361204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олнце 6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20851" y="764704"/>
            <a:ext cx="184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Учитель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96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spect="1"/>
          </p:cNvSpPr>
          <p:nvPr/>
        </p:nvSpPr>
        <p:spPr>
          <a:xfrm>
            <a:off x="3059832" y="2663209"/>
            <a:ext cx="3744416" cy="1698927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Рамы, двери, табуреты,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Полки, тумбочки, скамьи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Очень важные предметы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Руки делают мои.</a:t>
            </a:r>
          </a:p>
        </p:txBody>
      </p:sp>
      <p:sp>
        <p:nvSpPr>
          <p:cNvPr id="6" name="Солнце 5"/>
          <p:cNvSpPr/>
          <p:nvPr/>
        </p:nvSpPr>
        <p:spPr>
          <a:xfrm>
            <a:off x="6516216" y="636102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0128"/>
            <a:ext cx="3621724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Содержимое 4" descr="плотник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tretch>
            <a:fillRect/>
          </a:stretch>
        </p:blipFill>
        <p:spPr>
          <a:xfrm>
            <a:off x="3059832" y="1665304"/>
            <a:ext cx="3612040" cy="45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496000" y="6147926"/>
            <a:ext cx="648000" cy="648000"/>
          </a:xfrm>
          <a:prstGeom prst="rect">
            <a:avLst/>
          </a:prstGeom>
        </p:spPr>
      </p:pic>
      <p:pic>
        <p:nvPicPr>
          <p:cNvPr id="13" name="Рисунок 12" descr="94.pn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7956376" y="6318001"/>
            <a:ext cx="540000" cy="5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79912" y="764704"/>
            <a:ext cx="184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Столяр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57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09535" y="1884696"/>
            <a:ext cx="3384376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Он принёс нам телеграмму:  «Приезжаю. Ждите. Мама.»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Деду пенсию принёс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Хоть совсем не Дед Мороз.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На ногах с рассвета он. Кто же это? 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(почтальон)</a:t>
            </a:r>
          </a:p>
        </p:txBody>
      </p:sp>
      <p:pic>
        <p:nvPicPr>
          <p:cNvPr id="6" name="Содержимое 4" descr="почтальон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tretch>
            <a:fillRect/>
          </a:stretch>
        </p:blipFill>
        <p:spPr>
          <a:xfrm>
            <a:off x="3779912" y="1628800"/>
            <a:ext cx="3600400" cy="43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олнце 4"/>
          <p:cNvSpPr/>
          <p:nvPr/>
        </p:nvSpPr>
        <p:spPr>
          <a:xfrm>
            <a:off x="7121964" y="132046"/>
            <a:ext cx="1914532" cy="1928802"/>
          </a:xfrm>
          <a:prstGeom prst="sun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Ответ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844" y="1556792"/>
            <a:ext cx="3600400" cy="367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8590677" y="6318913"/>
            <a:ext cx="540000" cy="540000"/>
          </a:xfrm>
          <a:prstGeom prst="rect">
            <a:avLst/>
          </a:prstGeom>
        </p:spPr>
      </p:pic>
      <p:pic>
        <p:nvPicPr>
          <p:cNvPr id="10" name="Рисунок 9" descr="94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8064448" y="6318001"/>
            <a:ext cx="540000" cy="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2547" y="910460"/>
            <a:ext cx="247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Почтальон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051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631</Words>
  <Application>Microsoft Office PowerPoint</Application>
  <PresentationFormat>Экран (4:3)</PresentationFormat>
  <Paragraphs>157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Vika</dc:creator>
  <cp:lastModifiedBy>user1</cp:lastModifiedBy>
  <cp:revision>172</cp:revision>
  <dcterms:created xsi:type="dcterms:W3CDTF">2015-09-04T19:41:11Z</dcterms:created>
  <dcterms:modified xsi:type="dcterms:W3CDTF">2015-09-14T07:51:39Z</dcterms:modified>
</cp:coreProperties>
</file>