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1" r:id="rId3"/>
    <p:sldId id="259" r:id="rId4"/>
    <p:sldId id="262" r:id="rId5"/>
    <p:sldId id="268" r:id="rId6"/>
    <p:sldId id="269" r:id="rId7"/>
    <p:sldId id="271" r:id="rId8"/>
    <p:sldId id="270" r:id="rId9"/>
    <p:sldId id="257" r:id="rId10"/>
    <p:sldId id="258" r:id="rId11"/>
    <p:sldId id="263" r:id="rId12"/>
    <p:sldId id="264" r:id="rId13"/>
    <p:sldId id="265" r:id="rId14"/>
    <p:sldId id="266" r:id="rId15"/>
    <p:sldId id="274" r:id="rId16"/>
    <p:sldId id="26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7;&#1086;&#1089;&#1083;&#1086;&#1074;&#1080;&#1094;&#1099;%20&#1080;%20&#1087;&#1086;&#1075;&#1086;&#1074;&#1086;&#1088;&#1082;&#1080;%20&#1087;&#1088;&#1086;%20&#1087;&#1088;&#1086;&#1092;&#1077;&#1089;&#1089;&#1080;&#1080;%20&#1076;&#1083;&#1103;%20&#1087;&#1088;&#1077;&#1079;&#1077;&#1085;&#1090;&#1072;&#1094;&#1080;&#1080;" TargetMode="External"/><Relationship Id="rId2" Type="http://schemas.openxmlformats.org/officeDocument/2006/relationships/hyperlink" Target="https://yandex.ru/images/search?text=&#1082;&#1072;&#1088;&#1090;&#1080;&#1085;&#1082;&#1080;%20&#1087;&#1088;&#1086;%20&#1087;&#1088;&#1086;&#1092;&#1077;&#1089;&#1089;&#1080;&#1080;%20&#1076;&#1083;&#1103;%20&#1087;&#1088;&#1077;&#1079;&#1077;&#1085;&#1090;&#1072;&#1094;&#1080;&#1080;&amp;stype=image&amp;lr=51&amp;noreask=1&amp;source=wiz&amp;redircnt=1445089160.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sportal.ru/nachalnaya-shkola/vospitatelnaya-rabota/2013/01/26/metodika-podgotovki-i-provedeniya-klassnogo-chasa" TargetMode="External"/><Relationship Id="rId5" Type="http://schemas.openxmlformats.org/officeDocument/2006/relationships/hyperlink" Target="https://yandex.ru/images/search?text=&#1082;&#1072;&#1088;&#1090;&#1080;&#1085;&#1082;&#1080;%20&#1076;&#1083;&#1103;%20&#1076;&#1077;&#1090;&#1077;&#1081;%20&#1073;&#1091;&#1088;&#1072;&#1090;&#1080;&#1085;&#1086;" TargetMode="External"/><Relationship Id="rId4" Type="http://schemas.openxmlformats.org/officeDocument/2006/relationships/hyperlink" Target="https://yandex.ru/images/search?text=&#1088;&#1091;&#1089;&#1089;&#1082;&#1080;&#1077;%20&#1085;&#1072;&#1088;&#1086;&#1076;&#1085;&#1099;&#1077;%20&#1087;&#1086;&#1089;&#1083;&#1086;&#1074;&#1080;&#1094;&#1099;%20&#1080;%20&#1087;&#1086;&#1075;&#1086;&#1074;&#1086;&#1088;&#1082;&#1080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ГБОУ СОШ  с. Камышла муниципального района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Камышлинкий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Самарской области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«В мире профессий».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Для учащихся 1 класса.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Внеурочная деятельность.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Подготовила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Саляхова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Гузалия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Хамитовна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учитель начальных классов.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2015год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6019800"/>
            <a:ext cx="4038600" cy="655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Автоинспектор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4200" y="304801"/>
            <a:ext cx="5638800" cy="2438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 </a:t>
            </a:r>
            <a:r>
              <a:rPr lang="ru-RU" sz="5800" b="1" dirty="0" smtClean="0">
                <a:solidFill>
                  <a:schemeClr val="tx2"/>
                </a:solidFill>
              </a:rPr>
              <a:t>Он главный на дороге.</a:t>
            </a:r>
            <a:br>
              <a:rPr lang="ru-RU" sz="5800" b="1" dirty="0" smtClean="0">
                <a:solidFill>
                  <a:schemeClr val="tx2"/>
                </a:solidFill>
              </a:rPr>
            </a:br>
            <a:r>
              <a:rPr lang="ru-RU" sz="5800" b="1" dirty="0" smtClean="0">
                <a:solidFill>
                  <a:schemeClr val="tx2"/>
                </a:solidFill>
              </a:rPr>
              <a:t>Он важный, как директор.</a:t>
            </a:r>
            <a:br>
              <a:rPr lang="ru-RU" sz="5800" b="1" dirty="0" smtClean="0">
                <a:solidFill>
                  <a:schemeClr val="tx2"/>
                </a:solidFill>
              </a:rPr>
            </a:br>
            <a:r>
              <a:rPr lang="ru-RU" sz="5800" b="1" dirty="0" smtClean="0">
                <a:solidFill>
                  <a:schemeClr val="tx2"/>
                </a:solidFill>
              </a:rPr>
              <a:t>И смотри взглядом строгим</a:t>
            </a:r>
            <a:br>
              <a:rPr lang="ru-RU" sz="5800" b="1" dirty="0" smtClean="0">
                <a:solidFill>
                  <a:schemeClr val="tx2"/>
                </a:solidFill>
              </a:rPr>
            </a:br>
            <a:r>
              <a:rPr lang="ru-RU" sz="5800" b="1" dirty="0" smtClean="0">
                <a:solidFill>
                  <a:schemeClr val="tx2"/>
                </a:solidFill>
              </a:rPr>
              <a:t>На всех автоинспектор.</a:t>
            </a:r>
            <a:r>
              <a:rPr lang="ru-RU" sz="5800" b="1" dirty="0" smtClean="0">
                <a:solidFill>
                  <a:schemeClr val="accent1"/>
                </a:solidFill>
              </a:rPr>
              <a:t/>
            </a:r>
            <a:br>
              <a:rPr lang="ru-RU" sz="5800" b="1" dirty="0" smtClean="0">
                <a:solidFill>
                  <a:schemeClr val="accent1"/>
                </a:solidFill>
              </a:rPr>
            </a:br>
            <a:endParaRPr lang="ru-RU" sz="5800" b="1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H:\Презентация\Буратино\0_9b892_8608854b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153376" cy="4343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1" y="2018926"/>
            <a:ext cx="3200400" cy="399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5791200"/>
            <a:ext cx="3048000" cy="7318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Пожарный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4200" y="152400"/>
            <a:ext cx="5867400" cy="27432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</a:t>
            </a:r>
            <a:r>
              <a:rPr lang="ru-RU" b="1" dirty="0" smtClean="0">
                <a:solidFill>
                  <a:schemeClr val="tx2"/>
                </a:solidFill>
              </a:rPr>
              <a:t>Если вдруг беда случится,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Где-то что-то загорится,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Там пожарный нужен срочно.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Он погасит, - это точно.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H:\Презентация\Буратино\0_9b892_8608854b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153376" cy="4343400"/>
          </a:xfrm>
          <a:prstGeom prst="rect">
            <a:avLst/>
          </a:prstGeom>
          <a:noFill/>
        </p:spPr>
      </p:pic>
      <p:pic>
        <p:nvPicPr>
          <p:cNvPr id="7170" name="Picture 2" descr="H:\Презентация\Проф\wk00NGX1C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0"/>
            <a:ext cx="2867467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5791200"/>
            <a:ext cx="3962400" cy="7318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Лётчик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1800" y="228601"/>
            <a:ext cx="57912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</a:t>
            </a:r>
            <a:r>
              <a:rPr lang="ru-RU" b="1" dirty="0" smtClean="0">
                <a:solidFill>
                  <a:schemeClr val="tx2"/>
                </a:solidFill>
              </a:rPr>
              <a:t>Лётчик знает своё дело,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 небе водит самолёт.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Над землёй летит он смело,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Совершая перелёт.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H:\Презентация\Буратино\0_9b892_8608854b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153376" cy="4343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667000"/>
            <a:ext cx="4572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5791200"/>
            <a:ext cx="3581400" cy="762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Космонавт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1800" y="304801"/>
            <a:ext cx="5791200" cy="24384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</a:t>
            </a:r>
            <a:r>
              <a:rPr lang="ru-RU" b="1" dirty="0" smtClean="0">
                <a:solidFill>
                  <a:schemeClr val="tx2"/>
                </a:solidFill>
              </a:rPr>
              <a:t>Он – пример для всех ребят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Его зовут героем.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Гордо носит космонавт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Звание такое.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H:\Презентация\Буратино\0_9b892_8608854b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153376" cy="4343400"/>
          </a:xfrm>
          <a:prstGeom prst="rect">
            <a:avLst/>
          </a:prstGeom>
          <a:noFill/>
        </p:spPr>
      </p:pic>
      <p:pic>
        <p:nvPicPr>
          <p:cNvPr id="11266" name="Picture 2" descr="http://www.aktobegazeti.kz/wp-content/uploads/2012/04/%D0%91%D0%B0%D0%BB%D0%B4%D1%8B%D1%80%D0%B3%D0%B0%D0%B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09800"/>
            <a:ext cx="3147060" cy="370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5943600"/>
            <a:ext cx="40386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ВЕТЕРИНАР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0800" y="304800"/>
            <a:ext cx="6248400" cy="32766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Звери, птицы, все, кто болен,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Кто здоровьем недоволен!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Вас зовёт ветеринар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Перевяжет, даст отвар.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H:\Презентация\Буратино\0_9b892_8608854b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153376" cy="4343400"/>
          </a:xfrm>
          <a:prstGeom prst="rect">
            <a:avLst/>
          </a:prstGeom>
          <a:noFill/>
        </p:spPr>
      </p:pic>
      <p:pic>
        <p:nvPicPr>
          <p:cNvPr id="10244" name="Picture 4" descr="http://komarshkola.ucoz.ru/2013-2014/1360405552_zaboti-beterin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362200"/>
            <a:ext cx="3638550" cy="3691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6096000" cy="19351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Вставьте пропущенную профессию в русские пословицы: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37338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Добрый        …           с запасом шьёт.</a:t>
            </a:r>
          </a:p>
          <a:p>
            <a:pPr lvl="0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Без топора не …              </a:t>
            </a:r>
            <a:r>
              <a:rPr lang="en-US" dirty="0" smtClean="0">
                <a:latin typeface="+mj-lt"/>
                <a:cs typeface="Times New Roman" pitchFamily="18" charset="0"/>
              </a:rPr>
              <a:t>   </a:t>
            </a:r>
            <a:r>
              <a:rPr lang="ru-RU" b="1" dirty="0" smtClean="0">
                <a:latin typeface="+mj-lt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cs typeface="Times New Roman" pitchFamily="18" charset="0"/>
              </a:rPr>
              <a:t>без иглы не …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Каков      … 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               </a:t>
            </a:r>
            <a:r>
              <a:rPr lang="ru-RU" dirty="0" smtClean="0">
                <a:latin typeface="+mj-lt"/>
                <a:cs typeface="Times New Roman" pitchFamily="18" charset="0"/>
              </a:rPr>
              <a:t> , такова и обитель!</a:t>
            </a:r>
          </a:p>
          <a:p>
            <a:pPr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    </a:t>
            </a:r>
            <a:r>
              <a:rPr lang="en-US" dirty="0" smtClean="0">
                <a:latin typeface="+mj-lt"/>
                <a:cs typeface="Times New Roman" pitchFamily="18" charset="0"/>
              </a:rPr>
              <a:t>   </a:t>
            </a:r>
            <a:r>
              <a:rPr lang="ru-RU" dirty="0" smtClean="0">
                <a:latin typeface="+mj-lt"/>
                <a:cs typeface="Times New Roman" pitchFamily="18" charset="0"/>
              </a:rPr>
              <a:t>…</a:t>
            </a:r>
            <a:r>
              <a:rPr lang="en-US" dirty="0" smtClean="0">
                <a:latin typeface="+mj-lt"/>
                <a:cs typeface="Times New Roman" pitchFamily="18" charset="0"/>
              </a:rPr>
              <a:t>           </a:t>
            </a:r>
            <a:r>
              <a:rPr lang="ru-RU" dirty="0" smtClean="0">
                <a:latin typeface="+mj-lt"/>
                <a:cs typeface="Times New Roman" pitchFamily="18" charset="0"/>
              </a:rPr>
              <a:t>без порток,      … </a:t>
            </a:r>
            <a:r>
              <a:rPr lang="en-US" dirty="0" smtClean="0">
                <a:latin typeface="+mj-lt"/>
                <a:cs typeface="Times New Roman" pitchFamily="18" charset="0"/>
              </a:rPr>
              <a:t>       </a:t>
            </a:r>
            <a:r>
              <a:rPr lang="ru-RU" dirty="0" smtClean="0">
                <a:latin typeface="+mj-lt"/>
                <a:cs typeface="Times New Roman" pitchFamily="18" charset="0"/>
              </a:rPr>
              <a:t>         без сапог.</a:t>
            </a:r>
          </a:p>
          <a:p>
            <a:pPr marL="457200" eaLnBrk="0" hangingPunct="0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У семи     …                   дитя без глазу.</a:t>
            </a:r>
          </a:p>
          <a:p>
            <a:pPr marL="457200" eaLnBrk="0" hangingPunct="0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Дело      …              боится.</a:t>
            </a:r>
          </a:p>
          <a:p>
            <a:pPr>
              <a:buNone/>
            </a:pPr>
            <a:endParaRPr lang="ru-RU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pic>
        <p:nvPicPr>
          <p:cNvPr id="4" name="Picture 3" descr="H:\Презентация\Буратино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362200" cy="2362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81200" y="2667000"/>
            <a:ext cx="1905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портной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276600"/>
            <a:ext cx="170450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плотник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2800" y="3276600"/>
            <a:ext cx="184377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портной.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5000" y="38862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строитель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4495800"/>
            <a:ext cx="1676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Портной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8200" y="4495800"/>
            <a:ext cx="2057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сапожник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5029200"/>
            <a:ext cx="1676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нянек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52600" y="5638800"/>
            <a:ext cx="1676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мастера 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Презентация\Шаблоны для оформления школьных презентаций MS PowerPoint\Фон\5_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876800" y="2362200"/>
            <a:ext cx="3276600" cy="259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Молодцы!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19162119">
            <a:off x="6055026" y="1025825"/>
            <a:ext cx="914400" cy="914400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 rot="17240126">
            <a:off x="4687462" y="1487062"/>
            <a:ext cx="914400" cy="914400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 rot="16537164">
            <a:off x="8187027" y="4766971"/>
            <a:ext cx="914400" cy="914400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 rot="17842057">
            <a:off x="6940801" y="5264402"/>
            <a:ext cx="914400" cy="914400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9620310">
            <a:off x="5433038" y="5356836"/>
            <a:ext cx="914400" cy="914400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>
            <a:off x="4419600" y="4800600"/>
            <a:ext cx="914400" cy="914400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 rot="20612237">
            <a:off x="7349823" y="1253824"/>
            <a:ext cx="914400" cy="914400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984934">
            <a:off x="8415231" y="2840460"/>
            <a:ext cx="619337" cy="738548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Литература,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интернет-источники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hlinkClick r:id="rId2"/>
              </a:rPr>
              <a:t>https://yandex.ru/images/search?text=</a:t>
            </a:r>
            <a:r>
              <a:rPr lang="ru-RU" sz="2400" dirty="0" smtClean="0">
                <a:hlinkClick r:id="rId2"/>
              </a:rPr>
              <a:t>картинки%20про%20профессии%20для%20презентации&amp;</a:t>
            </a:r>
            <a:r>
              <a:rPr lang="en-US" sz="2400" dirty="0" err="1" smtClean="0">
                <a:hlinkClick r:id="rId2"/>
              </a:rPr>
              <a:t>stype</a:t>
            </a:r>
            <a:r>
              <a:rPr lang="en-US" sz="2400" dirty="0" smtClean="0">
                <a:hlinkClick r:id="rId2"/>
              </a:rPr>
              <a:t>=</a:t>
            </a:r>
            <a:r>
              <a:rPr lang="en-US" sz="2400" dirty="0" err="1" smtClean="0">
                <a:hlinkClick r:id="rId2"/>
              </a:rPr>
              <a:t>image&amp;lr</a:t>
            </a:r>
            <a:r>
              <a:rPr lang="en-US" sz="2400" dirty="0" smtClean="0">
                <a:hlinkClick r:id="rId2"/>
              </a:rPr>
              <a:t>=51&amp;noreask=1&amp;source=</a:t>
            </a:r>
            <a:r>
              <a:rPr lang="en-US" sz="2400" dirty="0" err="1" smtClean="0">
                <a:hlinkClick r:id="rId2"/>
              </a:rPr>
              <a:t>wiz&amp;redircnt</a:t>
            </a:r>
            <a:r>
              <a:rPr lang="en-US" sz="2400" dirty="0" smtClean="0">
                <a:hlinkClick r:id="rId2"/>
              </a:rPr>
              <a:t>=1445089160.1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3"/>
              </a:rPr>
              <a:t>https://yandex.ru/images/search?text=</a:t>
            </a:r>
            <a:r>
              <a:rPr lang="ru-RU" sz="2400" dirty="0" smtClean="0">
                <a:hlinkClick r:id="rId3"/>
              </a:rPr>
              <a:t>пословицы%20и%20поговорки%20про%20профессии%20для%20презентации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4"/>
              </a:rPr>
              <a:t>https://yandex.ru/images/search?text=</a:t>
            </a:r>
            <a:r>
              <a:rPr lang="ru-RU" sz="2400" dirty="0" smtClean="0">
                <a:hlinkClick r:id="rId4"/>
              </a:rPr>
              <a:t>русские%20народные%20пословицы%20и%20поговорки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5"/>
              </a:rPr>
              <a:t>https://yandex.ru/images/search?text=</a:t>
            </a:r>
            <a:r>
              <a:rPr lang="ru-RU" sz="2400" dirty="0" smtClean="0">
                <a:hlinkClick r:id="rId5"/>
              </a:rPr>
              <a:t>картинки%20для%20детей%20буратино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nsportal.ru/nachalnaya-shkola/vospitatelnaya-rabota/2013/01/26/metodika-podgotovki-i-provedeniya-klassnogo-chasa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Презентация\Шаблоны для оформления школьных презентаций MS PowerPoint\Фон\5_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4648200" y="1677687"/>
            <a:ext cx="373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CC0099"/>
                </a:solidFill>
                <a:latin typeface="Monotype Corsiva" pitchFamily="66" charset="0"/>
              </a:rPr>
              <a:t>«В мире профессий.»</a:t>
            </a:r>
            <a:r>
              <a:rPr lang="en-US" sz="6000" b="1" dirty="0" smtClean="0">
                <a:solidFill>
                  <a:srgbClr val="CC0099"/>
                </a:solidFill>
                <a:latin typeface="Monotype Corsiva" pitchFamily="66" charset="0"/>
              </a:rPr>
              <a:t/>
            </a:r>
            <a:br>
              <a:rPr lang="en-US" sz="6000" b="1" dirty="0" smtClean="0">
                <a:solidFill>
                  <a:srgbClr val="CC0099"/>
                </a:solidFill>
                <a:latin typeface="Monotype Corsiva" pitchFamily="66" charset="0"/>
              </a:rPr>
            </a:br>
            <a:endParaRPr lang="ru-RU" sz="60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800600" y="4724400"/>
            <a:ext cx="3124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методическое пособие </a:t>
            </a:r>
            <a:r>
              <a:rPr lang="ru-RU" sz="4000" b="1" dirty="0" smtClean="0">
                <a:solidFill>
                  <a:srgbClr val="CC0099"/>
                </a:solidFill>
                <a:latin typeface="Monotype Corsiva" pitchFamily="66" charset="0"/>
              </a:rPr>
              <a:t>для учащихся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solidFill>
                  <a:srgbClr val="CC0099"/>
                </a:solidFill>
                <a:latin typeface="Monotype Corsiva" pitchFamily="66" charset="0"/>
              </a:rPr>
              <a:t>1 класса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3810000"/>
            <a:ext cx="4419600" cy="3382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/>
              <a:t>Хорошо на свете</a:t>
            </a:r>
            <a:br>
              <a:rPr lang="ru-RU" b="1" dirty="0" smtClean="0"/>
            </a:br>
            <a:r>
              <a:rPr lang="ru-RU" b="1" dirty="0" smtClean="0"/>
              <a:t>Что-нибудь уметь!</a:t>
            </a:r>
            <a:br>
              <a:rPr lang="ru-RU" b="1" dirty="0" smtClean="0"/>
            </a:br>
            <a:r>
              <a:rPr lang="ru-RU" b="1" dirty="0" smtClean="0"/>
              <a:t>Хорошие профессии</a:t>
            </a:r>
            <a:br>
              <a:rPr lang="ru-RU" b="1" dirty="0" smtClean="0"/>
            </a:br>
            <a:r>
              <a:rPr lang="ru-RU" b="1" dirty="0" smtClean="0"/>
              <a:t>Будем мы иметь!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"/>
            <a:ext cx="5116089" cy="31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:\Презентация\Буратино\byrhvrflfxyyrakfqvql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3529642" cy="3810000"/>
          </a:xfrm>
          <a:prstGeom prst="rect">
            <a:avLst/>
          </a:prstGeom>
          <a:noFill/>
        </p:spPr>
      </p:pic>
      <p:pic>
        <p:nvPicPr>
          <p:cNvPr id="8195" name="Picture 3" descr="H:\Презентация\Буратино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0" y="5943600"/>
            <a:ext cx="37338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Учитель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0" y="152400"/>
            <a:ext cx="8915400" cy="160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</a:t>
            </a:r>
            <a:r>
              <a:rPr lang="ru-RU" sz="3600" b="1" dirty="0" smtClean="0">
                <a:solidFill>
                  <a:schemeClr val="tx2"/>
                </a:solidFill>
              </a:rPr>
              <a:t>Кто учит детишек читать и писать,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Природу любить, стариков уважать?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:\Презентация\Буратино\0_9b892_8608854b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153376" cy="4343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3680048" cy="46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0" y="5943600"/>
            <a:ext cx="37338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Музыкант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2514600" y="152400"/>
            <a:ext cx="6400800" cy="16002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Как играет музыкант,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Как прекрасны скрипки звуки!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У него большой талант,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Золотые руки.</a:t>
            </a:r>
          </a:p>
        </p:txBody>
      </p:sp>
      <p:pic>
        <p:nvPicPr>
          <p:cNvPr id="2050" name="Picture 2" descr="H:\Презентация\Буратино\0_9b892_8608854b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153376" cy="4343400"/>
          </a:xfrm>
          <a:prstGeom prst="rect">
            <a:avLst/>
          </a:prstGeom>
          <a:noFill/>
        </p:spPr>
      </p:pic>
      <p:pic>
        <p:nvPicPr>
          <p:cNvPr id="3074" name="Picture 2" descr="H:\Презентация\Буратино\0_8f71d_b6bdf0bf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82546"/>
            <a:ext cx="3124200" cy="4249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0" y="5943600"/>
            <a:ext cx="37338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Врач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2438400" y="152400"/>
            <a:ext cx="6705600" cy="1600200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</a:t>
            </a:r>
            <a:r>
              <a:rPr lang="ru-RU" sz="12800" b="1" dirty="0" smtClean="0">
                <a:solidFill>
                  <a:schemeClr val="tx2"/>
                </a:solidFill>
              </a:rPr>
              <a:t>Все болезни лечит врач,</a:t>
            </a:r>
          </a:p>
          <a:p>
            <a:pPr algn="ctr">
              <a:buFont typeface="Arial" charset="0"/>
              <a:buNone/>
            </a:pPr>
            <a:r>
              <a:rPr lang="ru-RU" sz="12800" b="1" dirty="0" smtClean="0">
                <a:solidFill>
                  <a:schemeClr val="tx2"/>
                </a:solidFill>
              </a:rPr>
              <a:t>  Он уколет – ты не плачь.</a:t>
            </a:r>
          </a:p>
          <a:p>
            <a:pPr algn="ctr">
              <a:buFont typeface="Arial" charset="0"/>
              <a:buNone/>
            </a:pPr>
            <a:r>
              <a:rPr lang="ru-RU" sz="12800" b="1" dirty="0" smtClean="0">
                <a:solidFill>
                  <a:schemeClr val="tx2"/>
                </a:solidFill>
              </a:rPr>
              <a:t>Веселей смотри вокруг:</a:t>
            </a:r>
          </a:p>
          <a:p>
            <a:pPr algn="ctr">
              <a:buFont typeface="Arial" charset="0"/>
              <a:buNone/>
            </a:pPr>
            <a:r>
              <a:rPr lang="ru-RU" sz="12800" b="1" dirty="0" smtClean="0">
                <a:solidFill>
                  <a:schemeClr val="tx2"/>
                </a:solidFill>
              </a:rPr>
              <a:t>           Детский врач – ребятам друг.</a:t>
            </a:r>
          </a:p>
          <a:p>
            <a:pPr algn="ctr">
              <a:buFont typeface="Arial" charset="0"/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endParaRPr lang="ru-RU" sz="3600" b="1" dirty="0" smtClean="0">
              <a:solidFill>
                <a:schemeClr val="accent1"/>
              </a:solidFill>
            </a:endParaRPr>
          </a:p>
        </p:txBody>
      </p:sp>
      <p:pic>
        <p:nvPicPr>
          <p:cNvPr id="2050" name="Picture 2" descr="H:\Презентация\Буратино\0_9b892_8608854b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153376" cy="4343400"/>
          </a:xfrm>
          <a:prstGeom prst="rect">
            <a:avLst/>
          </a:prstGeom>
          <a:noFill/>
        </p:spPr>
      </p:pic>
      <p:pic>
        <p:nvPicPr>
          <p:cNvPr id="4098" name="Picture 2" descr="H:\Презентация\Проф\dokt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133600"/>
            <a:ext cx="2971800" cy="3818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0" y="5943600"/>
            <a:ext cx="37338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Парикмахер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2971800" y="152400"/>
            <a:ext cx="5943600" cy="1600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  </a:t>
            </a:r>
            <a:r>
              <a:rPr lang="ru-RU" sz="12800" b="1" dirty="0" smtClean="0">
                <a:solidFill>
                  <a:schemeClr val="tx2"/>
                </a:solidFill>
              </a:rPr>
              <a:t>Дайте ножницы, расчёску,</a:t>
            </a:r>
            <a:br>
              <a:rPr lang="ru-RU" sz="12800" b="1" dirty="0" smtClean="0">
                <a:solidFill>
                  <a:schemeClr val="tx2"/>
                </a:solidFill>
              </a:rPr>
            </a:br>
            <a:r>
              <a:rPr lang="ru-RU" sz="12800" b="1" dirty="0" smtClean="0">
                <a:solidFill>
                  <a:schemeClr val="tx2"/>
                </a:solidFill>
              </a:rPr>
              <a:t>Он вам сделает причёску.</a:t>
            </a:r>
            <a:br>
              <a:rPr lang="ru-RU" sz="12800" b="1" dirty="0" smtClean="0">
                <a:solidFill>
                  <a:schemeClr val="tx2"/>
                </a:solidFill>
              </a:rPr>
            </a:br>
            <a:r>
              <a:rPr lang="ru-RU" sz="12800" b="1" dirty="0" smtClean="0">
                <a:solidFill>
                  <a:schemeClr val="tx2"/>
                </a:solidFill>
              </a:rPr>
              <a:t>Парикмахер непременно</a:t>
            </a:r>
            <a:br>
              <a:rPr lang="ru-RU" sz="12800" b="1" dirty="0" smtClean="0">
                <a:solidFill>
                  <a:schemeClr val="tx2"/>
                </a:solidFill>
              </a:rPr>
            </a:br>
            <a:r>
              <a:rPr lang="ru-RU" sz="12800" b="1" dirty="0" smtClean="0">
                <a:solidFill>
                  <a:schemeClr val="tx2"/>
                </a:solidFill>
              </a:rPr>
              <a:t>Подстрижёт вас современно.</a:t>
            </a:r>
          </a:p>
          <a:p>
            <a:pPr>
              <a:buNone/>
            </a:pPr>
            <a:r>
              <a:rPr lang="ru-RU" sz="12800" b="1" dirty="0" smtClean="0">
                <a:solidFill>
                  <a:schemeClr val="accent1"/>
                </a:solidFill>
              </a:rPr>
              <a:t/>
            </a:r>
            <a:br>
              <a:rPr lang="ru-RU" sz="12800" b="1" dirty="0" smtClean="0">
                <a:solidFill>
                  <a:schemeClr val="accent1"/>
                </a:solidFill>
              </a:rPr>
            </a:br>
            <a:endParaRPr lang="ru-RU" sz="128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:\Презентация\Буратино\0_9b892_8608854b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153376" cy="4343400"/>
          </a:xfrm>
          <a:prstGeom prst="rect">
            <a:avLst/>
          </a:prstGeom>
          <a:noFill/>
        </p:spPr>
      </p:pic>
      <p:pic>
        <p:nvPicPr>
          <p:cNvPr id="6146" name="Picture 2" descr="H:\Презентация\Проф\img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3885591" cy="3885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0" y="5943600"/>
            <a:ext cx="37338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Повар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2209800" y="152400"/>
            <a:ext cx="6705600" cy="198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</a:t>
            </a:r>
            <a:r>
              <a:rPr lang="ru-RU" sz="3900" b="1" dirty="0" smtClean="0">
                <a:solidFill>
                  <a:schemeClr val="tx2"/>
                </a:solidFill>
              </a:rPr>
              <a:t>Дайте повару продукты:</a:t>
            </a:r>
            <a:br>
              <a:rPr lang="ru-RU" sz="3900" b="1" dirty="0" smtClean="0">
                <a:solidFill>
                  <a:schemeClr val="tx2"/>
                </a:solidFill>
              </a:rPr>
            </a:br>
            <a:r>
              <a:rPr lang="ru-RU" sz="3900" b="1" dirty="0" smtClean="0">
                <a:solidFill>
                  <a:schemeClr val="tx2"/>
                </a:solidFill>
              </a:rPr>
              <a:t>Мясо птицы, сухофрукты,</a:t>
            </a:r>
            <a:br>
              <a:rPr lang="ru-RU" sz="3900" b="1" dirty="0" smtClean="0">
                <a:solidFill>
                  <a:schemeClr val="tx2"/>
                </a:solidFill>
              </a:rPr>
            </a:br>
            <a:r>
              <a:rPr lang="ru-RU" sz="3900" b="1" dirty="0" smtClean="0">
                <a:solidFill>
                  <a:schemeClr val="tx2"/>
                </a:solidFill>
              </a:rPr>
              <a:t>Рис, картофель... И тогда </a:t>
            </a:r>
            <a:br>
              <a:rPr lang="ru-RU" sz="3900" b="1" dirty="0" smtClean="0">
                <a:solidFill>
                  <a:schemeClr val="tx2"/>
                </a:solidFill>
              </a:rPr>
            </a:br>
            <a:r>
              <a:rPr lang="ru-RU" sz="3900" b="1" dirty="0" smtClean="0">
                <a:solidFill>
                  <a:schemeClr val="tx2"/>
                </a:solidFill>
              </a:rPr>
              <a:t>Ждёт вас вкусная еда.</a:t>
            </a:r>
          </a:p>
        </p:txBody>
      </p:sp>
      <p:pic>
        <p:nvPicPr>
          <p:cNvPr id="2050" name="Picture 2" descr="H:\Презентация\Буратино\0_9b892_8608854b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153376" cy="4343400"/>
          </a:xfrm>
          <a:prstGeom prst="rect">
            <a:avLst/>
          </a:prstGeom>
          <a:noFill/>
        </p:spPr>
      </p:pic>
      <p:pic>
        <p:nvPicPr>
          <p:cNvPr id="5122" name="Picture 2" descr="H:\Презентация\Проф\174762_html_11c60a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3273274" cy="3934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0" y="6019800"/>
            <a:ext cx="3505200" cy="609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Строитель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9400" y="228600"/>
            <a:ext cx="6096000" cy="2239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6600FF"/>
                </a:solidFill>
              </a:rPr>
              <a:t>   </a:t>
            </a:r>
            <a:r>
              <a:rPr lang="ru-RU" sz="3600" b="1" dirty="0" smtClean="0">
                <a:solidFill>
                  <a:schemeClr val="tx2"/>
                </a:solidFill>
              </a:rPr>
              <a:t>Точно в срок построит он: 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Небоскрёб и стадион. 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Детский садик и больницу, 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Магазинов вереницу.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2050" name="Picture 2" descr="H:\Презентация\Буратино\0_9b892_8608854b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153376" cy="4343400"/>
          </a:xfrm>
          <a:prstGeom prst="rect">
            <a:avLst/>
          </a:prstGeom>
          <a:noFill/>
        </p:spPr>
      </p:pic>
      <p:pic>
        <p:nvPicPr>
          <p:cNvPr id="2051" name="Picture 3" descr="H:\Презентация\Проф\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0" y="2590800"/>
            <a:ext cx="4470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236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ГБОУ СОШ  с. Камышла муниципального района Камышлинкий Самарской области </vt:lpstr>
      <vt:lpstr>Слайд 2</vt:lpstr>
      <vt:lpstr>Слайд 3</vt:lpstr>
      <vt:lpstr>Учитель</vt:lpstr>
      <vt:lpstr>Музыкант</vt:lpstr>
      <vt:lpstr>Врач</vt:lpstr>
      <vt:lpstr>Парикмахер</vt:lpstr>
      <vt:lpstr>Повар</vt:lpstr>
      <vt:lpstr>Строитель</vt:lpstr>
      <vt:lpstr>Автоинспектор </vt:lpstr>
      <vt:lpstr>Пожарный</vt:lpstr>
      <vt:lpstr>Лётчик</vt:lpstr>
      <vt:lpstr>Космонавт</vt:lpstr>
      <vt:lpstr>ВЕТЕРИНАР</vt:lpstr>
      <vt:lpstr>Вставьте пропущенную профессию в русские пословицы: </vt:lpstr>
      <vt:lpstr>Слайд 16</vt:lpstr>
      <vt:lpstr>Литература, интернет-источники: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2015-10-16T16:52:45Z</dcterms:created>
  <dcterms:modified xsi:type="dcterms:W3CDTF">2015-10-17T14:58:44Z</dcterms:modified>
</cp:coreProperties>
</file>