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FFFF66"/>
    <a:srgbClr val="003B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7CE7EC-64ED-4464-A119-6397FC640E8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662B77-CBB6-4173-A1E2-080F8D21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root\Desktop\&#1050;&#1054;&#1053;&#1050;&#1059;&#1056;&#1057;&#1067;-&#1055;&#1045;&#1044;&#1040;&#1043;&#1054;&#1043;&#1048;\&#1087;&#1088;&#1086;&#1092;&#1086;&#1088;.&#1082;&#1086;&#1085;&#1082;&#1091;&#1088;&#1089;&#1099;\&#1055;&#1088;&#1086;&#1092;&#1077;&#1089;&#1089;&#1080;&#1080;%20&#1042;&#1086;&#1089;&#1082;&#1072;&#1085;&#1103;&#1085;\&#1082;&#1072;&#1088;&#1090;&#1080;&#1085;&#1082;&#1080;\&#1042;&#1089;&#1077;%20&#1087;&#1088;&#1086;&#1092;&#1077;&#1089;&#1089;&#1080;&#1080;%20&#1085;&#1091;&#1078;&#1085;&#1099;,%20&#1074;&#1089;&#1077;%20&#1087;&#1088;&#1086;&#1092;&#1077;&#1089;&#1089;&#1080;&#1080;%20&#1074;&#1072;&#1078;&#1085;&#1099;%20(&#1084;&#1091;&#1083;&#1100;&#1090;&#1092;&#1080;&#1083;&#1100;&#1084;-&#1087;&#1077;&#1089;&#1077;&#1085;&#1082;&#1072;%20&#1076;&#1083;&#1103;%20&#1084;&#1072;&#1083;&#1099;&#1096;&#1077;&#1081;).mp4" TargetMode="External"/><Relationship Id="rId1" Type="http://schemas.microsoft.com/office/2007/relationships/media" Target="file:///C:\Users\root\Desktop\&#1050;&#1054;&#1053;&#1050;&#1059;&#1056;&#1057;&#1067;-&#1055;&#1045;&#1044;&#1040;&#1043;&#1054;&#1043;&#1048;\&#1087;&#1088;&#1086;&#1092;&#1086;&#1088;.&#1082;&#1086;&#1085;&#1082;&#1091;&#1088;&#1089;&#1099;\&#1055;&#1088;&#1086;&#1092;&#1077;&#1089;&#1089;&#1080;&#1080;%20&#1042;&#1086;&#1089;&#1082;&#1072;&#1085;&#1103;&#1085;\&#1082;&#1072;&#1088;&#1090;&#1080;&#1085;&#1082;&#1080;\&#1042;&#1089;&#1077;%20&#1087;&#1088;&#1086;&#1092;&#1077;&#1089;&#1089;&#1080;&#1080;%20&#1085;&#1091;&#1078;&#1085;&#1099;,%20&#1074;&#1089;&#1077;%20&#1087;&#1088;&#1086;&#1092;&#1077;&#1089;&#1089;&#1080;&#1080;%20&#1074;&#1072;&#1078;&#1085;&#1099;%20(&#1084;&#1091;&#1083;&#1100;&#1090;&#1092;&#1080;&#1083;&#1100;&#1084;-&#1087;&#1077;&#1089;&#1077;&#1085;&#1082;&#1072;%20&#1076;&#1083;&#1103;%20&#1084;&#1072;&#1083;&#1099;&#1096;&#1077;&#1081;).mp4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96944" cy="6264696"/>
          </a:xfr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040C"/>
                </a:solidFill>
                <a:latin typeface="Century Schoolbook" pitchFamily="18" charset="0"/>
              </a:rPr>
              <a:t>Самарская область ГБОУ СОШ №22 г. Чапаевск</a:t>
            </a:r>
          </a:p>
          <a:p>
            <a:endParaRPr lang="ru-RU" b="1" dirty="0" smtClean="0">
              <a:solidFill>
                <a:srgbClr val="00040C"/>
              </a:solidFill>
              <a:latin typeface="Century Schoolbook" pitchFamily="18" charset="0"/>
            </a:endParaRPr>
          </a:p>
          <a:p>
            <a:endParaRPr lang="ru-RU" b="1" dirty="0" smtClean="0">
              <a:solidFill>
                <a:srgbClr val="00040C"/>
              </a:solidFill>
              <a:latin typeface="Century Schoolbook" pitchFamily="18" charset="0"/>
            </a:endParaRPr>
          </a:p>
          <a:p>
            <a:r>
              <a:rPr lang="ru-RU" b="1" i="1" dirty="0" smtClean="0">
                <a:solidFill>
                  <a:srgbClr val="00040C"/>
                </a:solidFill>
                <a:latin typeface="Century Schoolbook" pitchFamily="18" charset="0"/>
              </a:rPr>
              <a:t>Тема: Профессия по душе…</a:t>
            </a:r>
          </a:p>
          <a:p>
            <a:r>
              <a:rPr lang="ru-RU" b="1" i="1" dirty="0" smtClean="0">
                <a:solidFill>
                  <a:srgbClr val="00040C"/>
                </a:solidFill>
                <a:latin typeface="Century Schoolbook" pitchFamily="18" charset="0"/>
              </a:rPr>
              <a:t>«Все профессии важны все профессии нужны»</a:t>
            </a:r>
          </a:p>
          <a:p>
            <a:pPr algn="r"/>
            <a:endParaRPr lang="ru-RU" b="1" i="1" dirty="0" smtClean="0">
              <a:solidFill>
                <a:srgbClr val="00040C"/>
              </a:solidFill>
              <a:latin typeface="Century Schoolbook" pitchFamily="18" charset="0"/>
            </a:endParaRPr>
          </a:p>
          <a:p>
            <a:pPr algn="r"/>
            <a:endParaRPr lang="ru-RU" b="1" i="1" dirty="0" smtClean="0">
              <a:solidFill>
                <a:srgbClr val="00040C"/>
              </a:solidFill>
              <a:latin typeface="Century Schoolbook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00040C"/>
                </a:solidFill>
                <a:latin typeface="Century Schoolbook" pitchFamily="18" charset="0"/>
              </a:rPr>
              <a:t>Возраст целевой аудитории: 1 – 4 класс</a:t>
            </a:r>
          </a:p>
          <a:p>
            <a:pPr algn="r"/>
            <a:endParaRPr lang="ru-RU" sz="2400" b="1" i="1" dirty="0" smtClean="0">
              <a:solidFill>
                <a:srgbClr val="00040C"/>
              </a:solidFill>
              <a:latin typeface="Century Schoolbook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00040C"/>
                </a:solidFill>
                <a:latin typeface="Century Schoolbook" pitchFamily="18" charset="0"/>
              </a:rPr>
              <a:t>Автор: </a:t>
            </a:r>
            <a:r>
              <a:rPr lang="ru-RU" sz="2400" b="1" i="1" dirty="0" err="1" smtClean="0">
                <a:solidFill>
                  <a:srgbClr val="00040C"/>
                </a:solidFill>
                <a:latin typeface="Century Schoolbook" pitchFamily="18" charset="0"/>
              </a:rPr>
              <a:t>Восканян</a:t>
            </a:r>
            <a:r>
              <a:rPr lang="ru-RU" sz="2400" b="1" i="1" dirty="0" smtClean="0">
                <a:solidFill>
                  <a:srgbClr val="00040C"/>
                </a:solidFill>
                <a:latin typeface="Century Schoolbook" pitchFamily="18" charset="0"/>
              </a:rPr>
              <a:t> Анастасия Валерьевна</a:t>
            </a:r>
          </a:p>
          <a:p>
            <a:pPr algn="r"/>
            <a:r>
              <a:rPr lang="ru-RU" sz="2400" b="1" i="1" dirty="0" smtClean="0">
                <a:solidFill>
                  <a:srgbClr val="00040C"/>
                </a:solidFill>
                <a:latin typeface="Century Schoolbook" pitchFamily="18" charset="0"/>
              </a:rPr>
              <a:t>Учитель начальных классов</a:t>
            </a:r>
          </a:p>
          <a:p>
            <a:pPr algn="r"/>
            <a:endParaRPr lang="ru-RU" sz="2400" b="1" i="1" dirty="0" smtClean="0">
              <a:solidFill>
                <a:srgbClr val="00040C"/>
              </a:solidFill>
              <a:latin typeface="Century Schoolbook" pitchFamily="18" charset="0"/>
            </a:endParaRPr>
          </a:p>
          <a:p>
            <a:r>
              <a:rPr lang="ru-RU" sz="2400" b="1" i="1" dirty="0" smtClean="0">
                <a:solidFill>
                  <a:srgbClr val="00040C"/>
                </a:solidFill>
                <a:latin typeface="Century Schoolbook" pitchFamily="18" charset="0"/>
              </a:rPr>
              <a:t>г. о. Чапаевск 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1800200" cy="2342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188640"/>
            <a:ext cx="590465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6. Отличной выправки солдат.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Несет он службу, но притом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Вооружен водой, багром.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Он на посту в мороз и в зной.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Скажите, кто же он такой?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348880"/>
            <a:ext cx="237276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Пожарный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95407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Пожарный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– это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сотрудник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пожарной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 охраны, который занимается спасением людей из огня и тушением пожаров.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4653136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Пожарный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i="1" dirty="0" smtClean="0">
                <a:latin typeface="Century Schoolbook" pitchFamily="18" charset="0"/>
              </a:rPr>
              <a:t>В огне и дыму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Он идёт среди жара,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Спасая людей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И дома от пожара!</a:t>
            </a:r>
            <a:endParaRPr lang="ru-RU" i="1" dirty="0">
              <a:latin typeface="Century Schoolbook" pitchFamily="18" charset="0"/>
            </a:endParaRPr>
          </a:p>
        </p:txBody>
      </p:sp>
      <p:pic>
        <p:nvPicPr>
          <p:cNvPr id="11" name="Рисунок 10" descr="0003-007-Profess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361189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09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23823068_RRyoS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660232" y="260648"/>
            <a:ext cx="2088233" cy="2417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5400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7. Целый день сегодня шью.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Я одел всю семью.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Погоди немножко, кошка, —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Будет и тебе одёжка.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204864"/>
            <a:ext cx="197201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Портной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Портной – это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специалист по пошиву изделий из различных материалов.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221088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Портной</a:t>
            </a:r>
          </a:p>
          <a:p>
            <a:pPr algn="ctr"/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i="1" dirty="0" smtClean="0">
                <a:latin typeface="Century Schoolbook" pitchFamily="18" charset="0"/>
              </a:rPr>
              <a:t>Даже хлястик</a:t>
            </a:r>
          </a:p>
          <a:p>
            <a:r>
              <a:rPr lang="ru-RU" i="1" dirty="0" smtClean="0">
                <a:latin typeface="Century Schoolbook" pitchFamily="18" charset="0"/>
              </a:rPr>
              <a:t>Отвернулся</a:t>
            </a:r>
          </a:p>
          <a:p>
            <a:r>
              <a:rPr lang="ru-RU" i="1" dirty="0" smtClean="0">
                <a:latin typeface="Century Schoolbook" pitchFamily="18" charset="0"/>
              </a:rPr>
              <a:t>И куда-то вниз</a:t>
            </a:r>
          </a:p>
          <a:p>
            <a:r>
              <a:rPr lang="ru-RU" i="1" dirty="0" smtClean="0">
                <a:latin typeface="Century Schoolbook" pitchFamily="18" charset="0"/>
              </a:rPr>
              <a:t>Глядит.</a:t>
            </a:r>
          </a:p>
          <a:p>
            <a:r>
              <a:rPr lang="ru-RU" i="1" dirty="0" smtClean="0">
                <a:latin typeface="Century Schoolbook" pitchFamily="18" charset="0"/>
              </a:rPr>
              <a:t>Тут пришёл тряпичный доктор,</a:t>
            </a:r>
          </a:p>
          <a:p>
            <a:r>
              <a:rPr lang="ru-RU" i="1" dirty="0" smtClean="0">
                <a:latin typeface="Century Schoolbook" pitchFamily="18" charset="0"/>
              </a:rPr>
              <a:t>Или попросту – портной,</a:t>
            </a:r>
            <a:endParaRPr lang="ru-RU" i="1" dirty="0">
              <a:latin typeface="Century Schoolbook" pitchFamily="18" charset="0"/>
            </a:endParaRP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351588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07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1800200" cy="2342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188640"/>
            <a:ext cx="604867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8. Разноцветная гуашь,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Акварель, палитра, кисть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И бумаги плотный лист,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А еще – мольберт-треножник,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Потому что я … 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348880"/>
            <a:ext cx="217078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Художник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Рисунок 6" descr="34040_html_m223a05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30472"/>
            <a:ext cx="2339751" cy="262752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5428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Художники </a:t>
            </a:r>
            <a:r>
              <a:rPr lang="ru-RU" sz="2400" b="1" i="1" dirty="0" smtClean="0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эти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люди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при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помощи изобразительного искусства создают картины, которые влияют на наши чувства и эмоции.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509120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Художник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Словно волшебнику радужной сказки, </a:t>
            </a:r>
            <a:b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Бог дал Художнику кисти и краски, </a:t>
            </a:r>
            <a:b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Чудо – палитру, мольберт и холстину, </a:t>
            </a:r>
            <a:b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Чтоб сотворил он такую картину.</a:t>
            </a:r>
            <a:endParaRPr lang="ru-RU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4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823068_RRyoS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660232" y="260648"/>
            <a:ext cx="2088233" cy="241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561662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9. Он программы пишет-пишет,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За компьютером сидит,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Все эмоции здесь лишни –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Лишь исходный код твердит.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060848"/>
            <a:ext cx="298831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Программист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Century Schoolbook" pitchFamily="18" charset="0"/>
              </a:rPr>
              <a:t>Программист — это </a:t>
            </a:r>
            <a:r>
              <a:rPr lang="ru-RU" sz="2400" i="1" dirty="0" smtClean="0">
                <a:latin typeface="Century Schoolbook" pitchFamily="18" charset="0"/>
              </a:rPr>
              <a:t>специалист, занимающийся написанием программ.</a:t>
            </a:r>
            <a:endParaRPr lang="ru-RU" sz="2400" i="1" dirty="0">
              <a:latin typeface="Century Schoolbook" pitchFamily="18" charset="0"/>
            </a:endParaRPr>
          </a:p>
        </p:txBody>
      </p:sp>
      <p:pic>
        <p:nvPicPr>
          <p:cNvPr id="8" name="Рисунок 7" descr="img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2380953" cy="19904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1920" y="4653136"/>
            <a:ext cx="4572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Программист </a:t>
            </a:r>
          </a:p>
          <a:p>
            <a:pPr algn="ctr"/>
            <a:endParaRPr lang="ru-RU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Программисты – народ удивительный,</a:t>
            </a:r>
            <a:b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Современный и умный народ,</a:t>
            </a:r>
            <a:b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У них всё и всегда относительно</a:t>
            </a:r>
            <a:b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entury Schoolbook" pitchFamily="18" charset="0"/>
              </a:rPr>
              <a:t>Виртуально стремится вперёд.</a:t>
            </a:r>
            <a:endParaRPr lang="ru-RU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1800200" cy="2342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404664"/>
            <a:ext cx="561662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10. Продаёт продукты, вещи,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Ткани, масло и бензин.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А захочешь его встретить –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Отправляйся в магазин.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204864"/>
            <a:ext cx="200728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Продавец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Продавец — это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человек или организация, которая продает товар или оказывает услуги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509120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Продавец</a:t>
            </a:r>
          </a:p>
          <a:p>
            <a:pPr algn="ctr"/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i="1" dirty="0" smtClean="0">
                <a:latin typeface="Century Schoolbook" pitchFamily="18" charset="0"/>
              </a:rPr>
              <a:t>В магазине, на базаре</a:t>
            </a:r>
          </a:p>
          <a:p>
            <a:r>
              <a:rPr lang="ru-RU" i="1" dirty="0" smtClean="0">
                <a:latin typeface="Century Schoolbook" pitchFamily="18" charset="0"/>
              </a:rPr>
              <a:t>И в буфете, наконец,</a:t>
            </a:r>
          </a:p>
          <a:p>
            <a:r>
              <a:rPr lang="ru-RU" i="1" dirty="0" smtClean="0">
                <a:latin typeface="Century Schoolbook" pitchFamily="18" charset="0"/>
              </a:rPr>
              <a:t>Всюду, где бы ни бывали,</a:t>
            </a:r>
          </a:p>
          <a:p>
            <a:r>
              <a:rPr lang="ru-RU" i="1" dirty="0" smtClean="0">
                <a:latin typeface="Century Schoolbook" pitchFamily="18" charset="0"/>
              </a:rPr>
              <a:t>Вас встречает продавец.</a:t>
            </a:r>
            <a:endParaRPr lang="ru-RU" i="1" dirty="0">
              <a:latin typeface="Century Schoolbook" pitchFamily="18" charset="0"/>
            </a:endParaRPr>
          </a:p>
        </p:txBody>
      </p:sp>
      <p:pic>
        <p:nvPicPr>
          <p:cNvPr id="9" name="Рисунок 8" descr="price-22_ru_b329b27e28dfab78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2134825" cy="272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62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568863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11. В прошлый раз был педагогом, </a:t>
            </a:r>
          </a:p>
          <a:p>
            <a:r>
              <a:rPr lang="ru-RU" sz="2400" i="1" dirty="0" smtClean="0">
                <a:latin typeface="Century Schoolbook" pitchFamily="18" charset="0"/>
              </a:rPr>
              <a:t>Послезавтра - машинист. </a:t>
            </a:r>
          </a:p>
          <a:p>
            <a:r>
              <a:rPr lang="ru-RU" sz="2400" i="1" dirty="0" smtClean="0">
                <a:latin typeface="Century Schoolbook" pitchFamily="18" charset="0"/>
              </a:rPr>
              <a:t>Должен знать он очень много, </a:t>
            </a:r>
          </a:p>
          <a:p>
            <a:r>
              <a:rPr lang="ru-RU" sz="2400" i="1" dirty="0" smtClean="0">
                <a:latin typeface="Century Schoolbook" pitchFamily="18" charset="0"/>
              </a:rPr>
              <a:t>Потому, что он ... </a:t>
            </a:r>
            <a:endParaRPr lang="ru-RU" sz="2400" i="1" dirty="0">
              <a:latin typeface="Century Schoolbook" pitchFamily="18" charset="0"/>
            </a:endParaRPr>
          </a:p>
        </p:txBody>
      </p:sp>
      <p:pic>
        <p:nvPicPr>
          <p:cNvPr id="5" name="Содержимое 3" descr="123823068_RRyoS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00192" y="0"/>
            <a:ext cx="2088233" cy="241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1988840"/>
            <a:ext cx="143981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Актёр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437112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Актёр</a:t>
            </a:r>
          </a:p>
          <a:p>
            <a:r>
              <a:rPr lang="ru-RU" i="1" dirty="0" smtClean="0">
                <a:latin typeface="Century Schoolbook" pitchFamily="18" charset="0"/>
              </a:rPr>
              <a:t/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Кто в театре был однажды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Не забудет никогда.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Сцена, занавес, актёры –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Начинается игра!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" y="2882062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Актер – это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исполнитель ролей в кино и театре. Мастер перевоплощения. </a:t>
            </a:r>
          </a:p>
        </p:txBody>
      </p:sp>
      <p:pic>
        <p:nvPicPr>
          <p:cNvPr id="9" name="Рисунок 8" descr="te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3240360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76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2562225" cy="3333750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 rot="1007026">
            <a:off x="2855839" y="199758"/>
            <a:ext cx="5751591" cy="4658284"/>
          </a:xfrm>
          <a:prstGeom prst="cloudCallout">
            <a:avLst>
              <a:gd name="adj1" fmla="val -37425"/>
              <a:gd name="adj2" fmla="val 6825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latin typeface="Century Schoolbook" pitchFamily="18" charset="0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latin typeface="Century Schoolbook" pitchFamily="18" charset="0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</a:rPr>
              <a:t>Ребята! На этом наше путешествие заканчивается! Мы обязательно с Вами ещё увидимся и познакомимся ещё с множеством профессий! А пока посмотрите мультфильм – песенка о профессиях!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200" b="1" i="1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Ваш </a:t>
            </a:r>
            <a:r>
              <a:rPr kumimoji="0" lang="ru-RU" sz="3200" b="1" i="1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Дени</a:t>
            </a:r>
            <a:endParaRPr kumimoji="0" lang="ru-RU" sz="3200" b="1" i="1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се профессии нужны, все профессии важны (мультфильм-песенка для малышей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rot="1007026">
            <a:off x="2636798" y="415564"/>
            <a:ext cx="6357329" cy="3724986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entury Schoolbook" pitchFamily="18" charset="0"/>
              </a:rPr>
              <a:t>Привет,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entury Schoolbook" pitchFamily="18" charset="0"/>
              </a:rPr>
              <a:t>ребята! Давайте познакомимся.. Меня зовут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entury Schoolbook" pitchFamily="18" charset="0"/>
              </a:rPr>
              <a:t>Дени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entury Schoolbook" pitchFamily="18" charset="0"/>
              </a:rPr>
              <a:t>.  Я предлагаю отправится Вам в путешествие «Мир профессий»!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6" name="Рисунок 5" descr="123823068_RRyoS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2562225" cy="3333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75856" y="260648"/>
            <a:ext cx="5626968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>
                <a:latin typeface="Century Schoolbook" pitchFamily="18" charset="0"/>
              </a:rPr>
              <a:t>       Столько профессий, и все хороши: Каждый способен найти для души…</a:t>
            </a:r>
            <a:br>
              <a:rPr lang="ru-RU" sz="1800" i="1" dirty="0" smtClean="0">
                <a:latin typeface="Century Schoolbook" pitchFamily="18" charset="0"/>
              </a:rPr>
            </a:br>
            <a:endParaRPr lang="ru-RU" sz="1800" i="1" dirty="0">
              <a:latin typeface="Century Schoolbook" pitchFamily="18" charset="0"/>
            </a:endParaRPr>
          </a:p>
        </p:txBody>
      </p:sp>
      <p:pic>
        <p:nvPicPr>
          <p:cNvPr id="6" name="Рисунок 5" descr="c27c5437272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676400"/>
            <a:ext cx="1056224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 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8800" y="2667000"/>
            <a:ext cx="1110049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 6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600" y="3581400"/>
            <a:ext cx="9144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CAMC203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05000" y="4572000"/>
            <a:ext cx="919557" cy="106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врач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62400" y="3276600"/>
            <a:ext cx="8890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322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9800" y="2743200"/>
            <a:ext cx="108585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CA7Z72AC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24800" y="1600200"/>
            <a:ext cx="953008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 5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096000" y="4572000"/>
            <a:ext cx="908104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 77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077200" y="3581400"/>
            <a:ext cx="84582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BUTFLY1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026956">
            <a:off x="7225536" y="719588"/>
            <a:ext cx="4619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55776" y="1628800"/>
            <a:ext cx="45365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Мир профессий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0.04074 C -0.01962 0.04746 -0.02135 0.04954 -0.02569 0.05324 C -0.02535 0.07917 -0.02535 0.1051 -0.02465 0.13102 C -0.02448 0.13542 -0.02066 0.14607 -0.01944 0.14769 C -0.01736 0.15047 -0.01319 0.15602 -0.01319 0.15602 C -0.01076 0.16598 -0.01233 0.16181 -0.00903 0.16852 C -0.01163 0.18912 -0.01771 0.18079 -0.03611 0.17963 C -0.04271 0.17315 -0.05121 0.17061 -0.05903 0.16713 C -0.07691 0.16806 -0.09114 0.16783 -0.10798 0.17269 C -0.11354 0.17639 -0.11597 0.17662 -0.11944 0.18241 C -0.12309 0.18866 -0.12864 0.20209 -0.13298 0.20602 C -0.13524 0.21505 -0.13212 0.20625 -0.13715 0.21158 C -0.14062 0.21528 -0.14114 0.22385 -0.14444 0.22824 C -0.14896 0.23426 -0.15434 0.23774 -0.15903 0.24352 C -0.17309 0.26111 -0.18819 0.28241 -0.20694 0.29074 C -0.23021 0.28936 -0.25625 0.28565 -0.27778 0.2713 C -0.28316 0.2676 -0.2868 0.26111 -0.29236 0.25741 C -0.2967 0.24885 -0.30191 0.24676 -0.30903 0.24491 C -0.31771 0.24537 -0.32673 0.24468 -0.33507 0.2463 C -0.33628 0.24653 -0.33646 0.24908 -0.33715 0.25047 C -0.34062 0.25672 -0.34392 0.26019 -0.34861 0.26436 C -0.35139 0.27176 -0.35312 0.2757 -0.35903 0.27824 C -0.36233 0.28264 -0.36458 0.2838 -0.3684 0.28658 C -0.375 0.29144 -0.37552 0.29329 -0.3809 0.30047 C -0.38403 0.30463 -0.38715 0.30186 -0.39028 0.30463 C -0.39427 0.30811 -0.39739 0.30973 -0.40173 0.31158 C -0.40382 0.3125 -0.40798 0.31436 -0.40798 0.31436 C -0.42552 0.31204 -0.41614 0.31482 -0.42257 0.29908 C -0.42483 0.29352 -0.42934 0.29028 -0.43194 0.28519 C -0.43437 0.28056 -0.43733 0.27361 -0.43923 0.26852 C -0.44201 0.26111 -0.44167 0.2544 -0.44548 0.24769 C -0.44705 0.24144 -0.44861 0.23936 -0.45278 0.23519 C -0.45608 0.22662 -0.46701 0.21783 -0.47361 0.21297 C -0.47917 0.2088 -0.48437 0.20093 -0.49028 0.19769 C -0.4941 0.19537 -0.49878 0.19422 -0.50278 0.19213 C -0.5125 0.17917 -0.52448 0.17176 -0.53819 0.16991 C -0.5434 0.17037 -0.54878 0.16968 -0.55382 0.1713 C -0.55486 0.17176 -0.55434 0.17408 -0.55486 0.17547 C -0.55608 0.17848 -0.55903 0.1838 -0.55903 0.1838 C -0.56007 0.1919 -0.56215 0.2007 -0.56736 0.20602 C -0.56927 0.20811 -0.57205 0.20926 -0.57361 0.21158 C -0.57951 0.21945 -0.58524 0.22547 -0.5934 0.22824 C -0.60035 0.22778 -0.60746 0.22871 -0.61423 0.22686 C -0.61667 0.22616 -0.6184 0.22315 -0.62048 0.2213 C -0.62569 0.21667 -0.63229 0.21366 -0.63819 0.21158 C -0.64323 0.20486 -0.64983 0.20024 -0.6559 0.19491 C -0.65781 0.19121 -0.65816 0.18611 -0.66007 0.18241 C -0.66406 0.17454 -0.66788 0.1669 -0.67153 0.1588 C -0.67396 0.14607 -0.67048 0.15926 -0.67569 0.15047 C -0.67743 0.14769 -0.67726 0.14352 -0.67882 0.14074 C -0.68368 0.13218 -0.68194 0.13866 -0.68507 0.13102 C -0.68854 0.12246 -0.68993 0.11297 -0.69548 0.10741 C -0.69861 0.09699 -0.69965 0.08658 -0.7059 0.07824 C -0.70833 0.05533 -0.70451 0.08125 -0.71111 0.06019 C -0.71684 0.04167 -0.70712 0.06065 -0.71528 0.0463 C -0.71944 0.02986 -0.72239 0.02361 -0.73298 0.01297 C -0.7375 0.01343 -0.74219 0.01297 -0.74653 0.01436 C -0.75191 0.01621 -0.75191 0.03264 -0.75382 0.03797 C -0.75712 0.04653 -0.75989 0.05162 -0.76528 0.0588 C -0.76736 0.06158 -0.76805 0.06644 -0.77048 0.06852 C -0.77205 0.06991 -0.77864 0.07199 -0.7809 0.07269 C -0.78524 0.07084 -0.78767 0.06667 -0.79132 0.06297 C -0.79236 0.0588 -0.7934 0.05463 -0.79444 0.05047 C -0.79479 0.04908 -0.79548 0.0463 -0.79548 0.0463 C -0.79496 0.02894 -0.8 0.01459 -0.78923 0.00741 C -0.78889 0.00278 -0.78889 -0.00185 -0.78819 -0.00648 C -0.78785 -0.00926 -0.78611 -0.01481 -0.78611 -0.01481 " pathEditMode="relative" ptsTypes="ffffffffffffffffffffffffffffffffffffffffffffffffffffffffffffffffffA">
                                      <p:cBhvr>
                                        <p:cTn id="12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2562225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9269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Чтобы знать, </a:t>
            </a:r>
            <a:r>
              <a:rPr lang="ru-RU" sz="2400" i="1" dirty="0" smtClean="0">
                <a:latin typeface="Century Schoolbook" pitchFamily="18" charset="0"/>
              </a:rPr>
              <a:t>с какими профессиями нам сегодня предстоит </a:t>
            </a:r>
            <a:r>
              <a:rPr lang="ru-RU" sz="2400" i="1" dirty="0" smtClean="0">
                <a:latin typeface="Century Schoolbook" pitchFamily="18" charset="0"/>
              </a:rPr>
              <a:t>познакомиться</a:t>
            </a:r>
            <a:r>
              <a:rPr lang="ru-RU" sz="2400" i="1" dirty="0" smtClean="0">
                <a:latin typeface="Century Schoolbook" pitchFamily="18" charset="0"/>
              </a:rPr>
              <a:t>, нужно отгадать про них загадки! </a:t>
            </a:r>
            <a:endParaRPr lang="ru-RU" sz="2400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5616624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latin typeface="Century Schoolbook" pitchFamily="18" charset="0"/>
              </a:rPr>
              <a:t>1</a:t>
            </a:r>
            <a:r>
              <a:rPr lang="ru-RU" dirty="0" smtClean="0">
                <a:latin typeface="Century Schoolbook" pitchFamily="18" charset="0"/>
              </a:rPr>
              <a:t>.</a:t>
            </a:r>
            <a:r>
              <a:rPr lang="ru-RU" dirty="0" smtClean="0"/>
              <a:t>  </a:t>
            </a:r>
            <a:r>
              <a:rPr lang="ru-RU" sz="2400" i="1" dirty="0" smtClean="0">
                <a:latin typeface="Century Schoolbook" pitchFamily="18" charset="0"/>
              </a:rPr>
              <a:t>Мелом пишет и рисует,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И с ошибками воюет,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Учит думать, размышлять,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Как его, ребята, звать?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132856"/>
            <a:ext cx="189186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Учитель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996952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Учитель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—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это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 одна из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профессий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которая всегда была нужна для образования общества. </a:t>
            </a:r>
          </a:p>
        </p:txBody>
      </p:sp>
      <p:pic>
        <p:nvPicPr>
          <p:cNvPr id="9" name="Рисунок 8" descr="grammar-lesson-we-vs-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933056"/>
            <a:ext cx="3960440" cy="27334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7984" y="3861048"/>
            <a:ext cx="387017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Учитель</a:t>
            </a:r>
          </a:p>
          <a:p>
            <a:pPr algn="ctr"/>
            <a:endParaRPr lang="ru-RU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Прозвучал звонок весёлый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 жёлто-красном сентябре,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Распахнули двери школы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Нашей шумной детворе.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 долгий жизненный экзамен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 дорожке непрямой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Поведёт в страну познаний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Наш учитель – рулевой.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1" name="Содержимое 3" descr="123823068_RRyoS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00191" y="260648"/>
            <a:ext cx="2088233" cy="24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188640"/>
            <a:ext cx="35283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2. Кто в дни болезней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Всех полезней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И лечит нас от всех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Болезней?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988840"/>
            <a:ext cx="115929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Врач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0928"/>
            <a:ext cx="914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Century Schoolbook" pitchFamily="18" charset="0"/>
              </a:rPr>
              <a:t>Врач </a:t>
            </a:r>
            <a:r>
              <a:rPr lang="ru-RU" sz="2400" b="1" i="1" dirty="0" smtClean="0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—</a:t>
            </a:r>
            <a:r>
              <a:rPr lang="ru-RU" sz="2400" b="1" i="1" dirty="0" smtClean="0">
                <a:latin typeface="Century Schoolbook" pitchFamily="18" charset="0"/>
              </a:rPr>
              <a:t> это </a:t>
            </a:r>
            <a:r>
              <a:rPr lang="ru-RU" sz="2400" i="1" dirty="0" smtClean="0">
                <a:latin typeface="Century Schoolbook" pitchFamily="18" charset="0"/>
              </a:rPr>
              <a:t>не профессия, а образ жизни».. Врач - одна из самых благородных профессий. </a:t>
            </a:r>
            <a:endParaRPr lang="ru-RU" sz="2400" i="1" dirty="0">
              <a:latin typeface="Century Schoolbook" pitchFamily="18" charset="0"/>
            </a:endParaRPr>
          </a:p>
        </p:txBody>
      </p:sp>
      <p:pic>
        <p:nvPicPr>
          <p:cNvPr id="8" name="Рисунок 7" descr="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2736304" cy="29581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1960" y="4293096"/>
            <a:ext cx="324036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Врач</a:t>
            </a:r>
          </a:p>
          <a:p>
            <a:endParaRPr lang="ru-RU" i="1" dirty="0" smtClean="0">
              <a:latin typeface="Century Schoolbook" pitchFamily="18" charset="0"/>
            </a:endParaRPr>
          </a:p>
          <a:p>
            <a:r>
              <a:rPr lang="ru-RU" i="1" dirty="0" smtClean="0">
                <a:latin typeface="Century Schoolbook" pitchFamily="18" charset="0"/>
              </a:rPr>
              <a:t>Белый халат,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изучающий взгляд: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– Жалобы есть?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Подходите подряд!</a:t>
            </a:r>
            <a:endParaRPr lang="ru-RU" i="1" dirty="0">
              <a:latin typeface="Century Schoolbook" pitchFamily="18" charset="0"/>
            </a:endParaRPr>
          </a:p>
        </p:txBody>
      </p:sp>
      <p:pic>
        <p:nvPicPr>
          <p:cNvPr id="11" name="Содержимое 3" descr="123823068_RRyoS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1" y="0"/>
            <a:ext cx="1800200" cy="234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300191" y="260648"/>
            <a:ext cx="2088233" cy="241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54726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3. Средь облаков, на высоте,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Мы дружно строим новый дом,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Чтобы в тепле и красоте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Счастливо жили люди в нём.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988840"/>
            <a:ext cx="245451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Строитель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Century Schoolbook" pitchFamily="18" charset="0"/>
              </a:rPr>
              <a:t>Строитель </a:t>
            </a:r>
            <a:r>
              <a:rPr lang="ru-RU" sz="2400" b="1" i="1" dirty="0" smtClean="0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—</a:t>
            </a:r>
            <a:r>
              <a:rPr lang="ru-RU" sz="2400" b="1" i="1" dirty="0" smtClean="0">
                <a:latin typeface="Century Schoolbook" pitchFamily="18" charset="0"/>
              </a:rPr>
              <a:t> это </a:t>
            </a:r>
            <a:r>
              <a:rPr lang="ru-RU" sz="2400" i="1" dirty="0" smtClean="0">
                <a:latin typeface="Century Schoolbook" pitchFamily="18" charset="0"/>
              </a:rPr>
              <a:t>профессия человека созидающего, приносящего обществу огромную пользу.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077072"/>
            <a:ext cx="45720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Строитель</a:t>
            </a:r>
          </a:p>
          <a:p>
            <a:pPr algn="ctr"/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i="1" dirty="0" smtClean="0">
                <a:latin typeface="Century Schoolbook" pitchFamily="18" charset="0"/>
              </a:rPr>
              <a:t>Точно в срок построит он: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Небоскрёб и стадион.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Детский садик и больницу,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Магазинов вереницу.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Даже дом, скажу вам я,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Где живет моя семья,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Строили – строители! </a:t>
            </a:r>
            <a:endParaRPr lang="ru-RU" i="1" dirty="0">
              <a:latin typeface="Century Schoolbook" pitchFamily="18" charset="0"/>
            </a:endParaRPr>
          </a:p>
        </p:txBody>
      </p:sp>
      <p:pic>
        <p:nvPicPr>
          <p:cNvPr id="9" name="Рисунок 8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3033514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1800200" cy="2342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260648"/>
            <a:ext cx="619268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4. Он в сладком цехе день трудился,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Итог десертный получился –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Эклеры, кекс, «Наполеон».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Теперь подумай, кто же он?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916832"/>
            <a:ext cx="214033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Кондитер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573016"/>
            <a:ext cx="4140968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Кондитер 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i="1" dirty="0" smtClean="0">
                <a:latin typeface="Century Schoolbook" pitchFamily="18" charset="0"/>
              </a:rPr>
              <a:t>Я и сам очень горд,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что испечь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умею торт.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Он больше, чем дверь,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ты мне поверь.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Если хватит силы,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бери вилы 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и ешь, пока он свеж!</a:t>
            </a:r>
          </a:p>
          <a:p>
            <a:r>
              <a:rPr lang="ru-RU" i="1" dirty="0" smtClean="0">
                <a:latin typeface="Century Schoolbook" pitchFamily="18" charset="0"/>
              </a:rPr>
              <a:t> </a:t>
            </a:r>
            <a:endParaRPr lang="ru-RU" i="1" dirty="0">
              <a:latin typeface="Century Schoolbook" pitchFamily="18" charset="0"/>
            </a:endParaRPr>
          </a:p>
        </p:txBody>
      </p:sp>
      <p:pic>
        <p:nvPicPr>
          <p:cNvPr id="10" name="Рисунок 9" descr="omafia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60717"/>
            <a:ext cx="2592288" cy="3197283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Кондитер — это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профессиональный повар, создающий кондитерские изделия,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десерты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Schoolbook" pitchFamily="18" charset="0"/>
                <a:cs typeface="Arial" charset="0"/>
              </a:rPr>
              <a:t>и другую запечённую еду.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823068_RRyoS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0"/>
            <a:ext cx="1986161" cy="2584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51845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Century Schoolbook" pitchFamily="18" charset="0"/>
              </a:rPr>
              <a:t>5. Весёлая работа,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Завидно от души!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Свисти, когда охота,</a:t>
            </a:r>
            <a:br>
              <a:rPr lang="ru-RU" sz="2400" i="1" dirty="0" smtClean="0">
                <a:latin typeface="Century Schoolbook" pitchFamily="18" charset="0"/>
              </a:rPr>
            </a:br>
            <a:r>
              <a:rPr lang="ru-RU" sz="2400" i="1" dirty="0" smtClean="0">
                <a:latin typeface="Century Schoolbook" pitchFamily="18" charset="0"/>
              </a:rPr>
              <a:t>Да палочкой маши!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88840"/>
            <a:ext cx="262764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Милиционер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437112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Полиция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latin typeface="Century Schoolbook" pitchFamily="18" charset="0"/>
              </a:rPr>
              <a:t>Если вы в беду попали,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Телефон 02 набрали.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К вам полиция придёт,</a:t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i="1" dirty="0" smtClean="0">
                <a:latin typeface="Century Schoolbook" pitchFamily="18" charset="0"/>
              </a:rPr>
              <a:t>Всем поможет, всех спасёт.</a:t>
            </a:r>
            <a:endParaRPr lang="ru-RU" i="1" dirty="0">
              <a:latin typeface="Century Schoolbook" pitchFamily="18" charset="0"/>
            </a:endParaRPr>
          </a:p>
        </p:txBody>
      </p:sp>
      <p:pic>
        <p:nvPicPr>
          <p:cNvPr id="8" name="Рисунок 7" descr="aToBm4Cib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798168"/>
            <a:ext cx="3059832" cy="30598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852936"/>
            <a:ext cx="914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Century Schoolbook" pitchFamily="18" charset="0"/>
              </a:rPr>
              <a:t>Милиционер – это </a:t>
            </a:r>
            <a:r>
              <a:rPr lang="ru-RU" sz="2400" i="1" dirty="0" smtClean="0">
                <a:latin typeface="Century Schoolbook" pitchFamily="18" charset="0"/>
              </a:rPr>
              <a:t>должностное лицо милиции по охране общественного порядка.</a:t>
            </a:r>
            <a:endParaRPr lang="ru-RU" sz="2400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368</TotalTime>
  <Words>481</Words>
  <Application>Microsoft Office PowerPoint</Application>
  <PresentationFormat>Экран (4:3)</PresentationFormat>
  <Paragraphs>102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root</cp:lastModifiedBy>
  <cp:revision>40</cp:revision>
  <dcterms:created xsi:type="dcterms:W3CDTF">2015-10-08T12:56:55Z</dcterms:created>
  <dcterms:modified xsi:type="dcterms:W3CDTF">2015-10-12T10:48:33Z</dcterms:modified>
</cp:coreProperties>
</file>